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ebm" ContentType="video/webm"/>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4"/>
  </p:sldMasterIdLst>
  <p:notesMasterIdLst>
    <p:notesMasterId r:id="rId26"/>
  </p:notesMasterIdLst>
  <p:sldIdLst>
    <p:sldId id="365" r:id="rId5"/>
    <p:sldId id="487" r:id="rId6"/>
    <p:sldId id="366" r:id="rId7"/>
    <p:sldId id="416" r:id="rId8"/>
    <p:sldId id="395" r:id="rId9"/>
    <p:sldId id="292" r:id="rId10"/>
    <p:sldId id="457" r:id="rId11"/>
    <p:sldId id="452" r:id="rId12"/>
    <p:sldId id="330" r:id="rId13"/>
    <p:sldId id="481" r:id="rId14"/>
    <p:sldId id="440" r:id="rId15"/>
    <p:sldId id="478" r:id="rId16"/>
    <p:sldId id="445" r:id="rId17"/>
    <p:sldId id="482" r:id="rId18"/>
    <p:sldId id="472" r:id="rId19"/>
    <p:sldId id="453" r:id="rId20"/>
    <p:sldId id="458" r:id="rId21"/>
    <p:sldId id="480" r:id="rId22"/>
    <p:sldId id="484" r:id="rId23"/>
    <p:sldId id="448" r:id="rId24"/>
    <p:sldId id="42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2155D33-AB77-4837-B143-C4FAD252FB28}">
          <p14:sldIdLst>
            <p14:sldId id="365"/>
            <p14:sldId id="487"/>
            <p14:sldId id="366"/>
            <p14:sldId id="416"/>
          </p14:sldIdLst>
        </p14:section>
        <p14:section name="Value Proposition" id="{EF46C486-CD5E-48F8-BE40-8AE02739CC58}">
          <p14:sldIdLst>
            <p14:sldId id="395"/>
            <p14:sldId id="292"/>
            <p14:sldId id="457"/>
          </p14:sldIdLst>
        </p14:section>
        <p14:section name="Methodology &amp; Demo" id="{D54B06B9-23B9-4350-AD67-F576B227E1DB}">
          <p14:sldIdLst>
            <p14:sldId id="452"/>
            <p14:sldId id="330"/>
            <p14:sldId id="481"/>
            <p14:sldId id="440"/>
            <p14:sldId id="478"/>
            <p14:sldId id="445"/>
            <p14:sldId id="482"/>
            <p14:sldId id="472"/>
          </p14:sldIdLst>
        </p14:section>
        <p14:section name="Financials" id="{4373846E-536E-4D68-A69B-EBE243C9AF9F}">
          <p14:sldIdLst>
            <p14:sldId id="453"/>
            <p14:sldId id="458"/>
            <p14:sldId id="480"/>
            <p14:sldId id="484"/>
          </p14:sldIdLst>
        </p14:section>
        <p14:section name="Company Website" id="{27F2FC6B-CE9F-4C7F-9BC3-45D86121329F}">
          <p14:sldIdLst>
            <p14:sldId id="448"/>
          </p14:sldIdLst>
        </p14:section>
        <p14:section name="End" id="{8984FA6A-23A9-46F6-ABD8-0B2B1BE45535}">
          <p14:sldIdLst>
            <p14:sldId id="42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688112-ED86-CD16-E9D4-8860FB48EEFF}" name="MAK KHUAN MOON" initials="MM" userId="S::t0924344@u.nus.edu::9e94acfc-aa03-462f-8efb-85d8cca69c54" providerId="AD"/>
  <p188:author id="{0AE22941-2F0E-7E68-1E70-468B677882FA}" name="BEATRICE YAP SWEE MIN" initials="BM" userId="S::t0924338@u.nus.edu::6d270b95-839d-4364-a28e-42c4f50cb7b1" providerId="AD"/>
  <p188:author id="{6A3E695C-988E-1B1A-1D4D-FD5BD1036CC7}" name="t0924339@u.nus.edu" initials="t" userId="t0924339@u.nus.edu" providerId="None"/>
  <p188:author id="{636D1287-D18D-81BF-1941-05344D46286D}" name="NICOLE TEOH" initials="NT" userId="NICOLE TEOH" providerId="None"/>
  <p188:author id="{EB2BAFEF-EC17-01D1-D0F3-48EBA9F5089B}" name="TAN ZHI YI JEREMY" initials="" userId="S::t0924353@u.nus.edu::916b586a-46c0-44f0-8883-eee5b9ab270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E7E6E6"/>
    <a:srgbClr val="E9E6DF"/>
    <a:srgbClr val="960808"/>
    <a:srgbClr val="700202"/>
    <a:srgbClr val="1598B4"/>
    <a:srgbClr val="FF5900"/>
    <a:srgbClr val="660000"/>
    <a:srgbClr val="44546A"/>
    <a:srgbClr val="00F7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BE72B6-3DE6-40DF-8A0C-6479BCE6D547}" v="2238" vWet="2240" dt="2022-12-19T07:46:32.312"/>
    <p1510:client id="{44ED140C-4AFC-F915-0ACC-F3493A9ED6AA}" v="2" dt="2022-12-20T06:23:17.237"/>
    <p1510:client id="{ADFC7641-962E-4866-B6F2-393D0385CD3D}" v="3" dt="2022-12-20T02:07:31.519"/>
    <p1510:client id="{D475D1F4-EEEF-49F8-A151-12AA2328AF67}" v="8019" dt="2022-12-20T05:38:46.019"/>
    <p1510:client id="{DF5585FD-7049-C193-4FE2-8EEFA8B0FA59}" v="5" dt="2022-12-20T05:22:44.3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1DDF1-1B5F-4FD1-AE4F-0AD17826F609}" type="datetimeFigureOut">
              <a:rPr lang="en-GB" smtClean="0"/>
              <a:t>03/01/2023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9CED80-F71A-4595-802A-041C95D4A8CC}" type="slidenum">
              <a:rPr lang="en-GB" smtClean="0"/>
              <a:t>‹#›</a:t>
            </a:fld>
            <a:endParaRPr lang="en-GB"/>
          </a:p>
        </p:txBody>
      </p:sp>
    </p:spTree>
    <p:extLst>
      <p:ext uri="{BB962C8B-B14F-4D97-AF65-F5344CB8AC3E}">
        <p14:creationId xmlns:p14="http://schemas.microsoft.com/office/powerpoint/2010/main" val="3410443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present to you MIRAI – Demand Forecasting of the Future</a:t>
            </a:r>
            <a:endParaRPr lang="en-US">
              <a:ea typeface="Calibri"/>
              <a:cs typeface="Calibri"/>
            </a:endParaRPr>
          </a:p>
          <a:p>
            <a:r>
              <a:rPr lang="en-US"/>
              <a:t>In Japanese MIRAI means – the future</a:t>
            </a:r>
            <a:endParaRPr lang="en-US">
              <a:ea typeface="Calibri"/>
              <a:cs typeface="Calibri"/>
            </a:endParaRPr>
          </a:p>
          <a:p>
            <a:endParaRPr lang="en-US"/>
          </a:p>
        </p:txBody>
      </p:sp>
      <p:sp>
        <p:nvSpPr>
          <p:cNvPr id="4" name="Slide Number Placeholder 3"/>
          <p:cNvSpPr>
            <a:spLocks noGrp="1"/>
          </p:cNvSpPr>
          <p:nvPr>
            <p:ph type="sldNum" sz="quarter" idx="5"/>
          </p:nvPr>
        </p:nvSpPr>
        <p:spPr/>
        <p:txBody>
          <a:bodyPr/>
          <a:lstStyle/>
          <a:p>
            <a:fld id="{049CED80-F71A-4595-802A-041C95D4A8CC}" type="slidenum">
              <a:rPr lang="en-GB" smtClean="0"/>
              <a:t>1</a:t>
            </a:fld>
            <a:endParaRPr lang="en-GB"/>
          </a:p>
        </p:txBody>
      </p:sp>
    </p:spTree>
    <p:extLst>
      <p:ext uri="{BB962C8B-B14F-4D97-AF65-F5344CB8AC3E}">
        <p14:creationId xmlns:p14="http://schemas.microsoft.com/office/powerpoint/2010/main" val="417279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Diving into the individual sprints</a:t>
            </a:r>
          </a:p>
          <a:p>
            <a:endParaRPr lang="en-SG"/>
          </a:p>
          <a:p>
            <a:r>
              <a:rPr lang="en-SG"/>
              <a:t>We started off with Sprint 0, which was the exploration phase</a:t>
            </a:r>
          </a:p>
          <a:p>
            <a:r>
              <a:rPr lang="en-SG"/>
              <a:t>In this phase we were introduced to our mentors and stakeholders at Panasonic</a:t>
            </a:r>
          </a:p>
          <a:p>
            <a:r>
              <a:rPr lang="en-SG"/>
              <a:t>Had workshops and online trainings to learn about Sales, Supply Chain Management, and Natural Language Processing</a:t>
            </a:r>
          </a:p>
          <a:p>
            <a:r>
              <a:rPr lang="en-SG"/>
              <a:t>And defining the project scope with our stakeholders</a:t>
            </a:r>
          </a:p>
          <a:p>
            <a:endParaRPr lang="en-SG"/>
          </a:p>
          <a:p>
            <a:r>
              <a:rPr lang="en-SG"/>
              <a:t>Sprint 1 we started of with Cause and Effect identification – we managed to deliver our first model with accuracy &amp; F1 score</a:t>
            </a:r>
          </a:p>
          <a:p>
            <a:endParaRPr lang="en-SG"/>
          </a:p>
          <a:p>
            <a:r>
              <a:rPr lang="en-SG"/>
              <a:t>Sprint 2 we focused on model optimisation – achieving an accuracy of … which was well received by Panasonic, to be optimised further with their internal data</a:t>
            </a:r>
          </a:p>
          <a:p>
            <a:endParaRPr lang="en-SG"/>
          </a:p>
          <a:p>
            <a:r>
              <a:rPr lang="en-SG"/>
              <a:t>Since we were able to deliver the initial scope earlier than planned, we extended the scope to Temporal Information Extraction and Product Development</a:t>
            </a:r>
          </a:p>
          <a:p>
            <a:r>
              <a:rPr lang="en-SG"/>
              <a:t>Sprint 3 we delivered the model for time tagging and extraction using Spacy with Bert, Panasonic appreciated that we found a more effective model</a:t>
            </a:r>
          </a:p>
          <a:p>
            <a:endParaRPr lang="en-SG"/>
          </a:p>
          <a:p>
            <a:r>
              <a:rPr lang="en-SG"/>
              <a:t>Moving on to Sprint 4, we focused on Prototype development on </a:t>
            </a:r>
            <a:r>
              <a:rPr lang="en-SG" err="1"/>
              <a:t>Streamlit</a:t>
            </a:r>
            <a:r>
              <a:rPr lang="en-SG"/>
              <a:t> producing a Minimum Viable Product</a:t>
            </a:r>
          </a:p>
          <a:p>
            <a:endParaRPr lang="en-SG"/>
          </a:p>
          <a:p>
            <a:endParaRPr lang="en-SG"/>
          </a:p>
        </p:txBody>
      </p:sp>
      <p:sp>
        <p:nvSpPr>
          <p:cNvPr id="4" name="Slide Number Placeholder 3"/>
          <p:cNvSpPr>
            <a:spLocks noGrp="1"/>
          </p:cNvSpPr>
          <p:nvPr>
            <p:ph type="sldNum" sz="quarter" idx="5"/>
          </p:nvPr>
        </p:nvSpPr>
        <p:spPr/>
        <p:txBody>
          <a:bodyPr/>
          <a:lstStyle/>
          <a:p>
            <a:fld id="{049CED80-F71A-4595-802A-041C95D4A8CC}" type="slidenum">
              <a:rPr lang="en-GB" smtClean="0"/>
              <a:t>10</a:t>
            </a:fld>
            <a:endParaRPr lang="en-GB"/>
          </a:p>
        </p:txBody>
      </p:sp>
    </p:spTree>
    <p:extLst>
      <p:ext uri="{BB962C8B-B14F-4D97-AF65-F5344CB8AC3E}">
        <p14:creationId xmlns:p14="http://schemas.microsoft.com/office/powerpoint/2010/main" val="482552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Next, going into the system architecture</a:t>
            </a:r>
          </a:p>
          <a:p>
            <a:r>
              <a:rPr lang="en-US">
                <a:cs typeface="Calibri"/>
              </a:rPr>
              <a:t>Starting with the news source from </a:t>
            </a:r>
            <a:r>
              <a:rPr lang="en-US" err="1">
                <a:cs typeface="Calibri"/>
              </a:rPr>
              <a:t>WebScraper</a:t>
            </a:r>
            <a:r>
              <a:rPr lang="en-US">
                <a:cs typeface="Calibri"/>
              </a:rPr>
              <a:t> provided by Panasonic, and using </a:t>
            </a:r>
            <a:r>
              <a:rPr lang="en-US" err="1">
                <a:cs typeface="Calibri"/>
              </a:rPr>
              <a:t>NewsAPI</a:t>
            </a:r>
            <a:endParaRPr lang="en-US">
              <a:cs typeface="Calibri"/>
            </a:endParaRPr>
          </a:p>
          <a:p>
            <a:r>
              <a:rPr lang="en-US">
                <a:cs typeface="Calibri"/>
              </a:rPr>
              <a:t>We integrated the data into MySQL</a:t>
            </a:r>
          </a:p>
          <a:p>
            <a:r>
              <a:rPr lang="en-US" err="1">
                <a:cs typeface="Calibri"/>
              </a:rPr>
              <a:t>Streamlit</a:t>
            </a:r>
            <a:r>
              <a:rPr lang="en-US">
                <a:cs typeface="Calibri"/>
              </a:rPr>
              <a:t> automatically </a:t>
            </a:r>
            <a:r>
              <a:rPr lang="en-US" err="1">
                <a:cs typeface="Calibri"/>
              </a:rPr>
              <a:t>containerise</a:t>
            </a:r>
            <a:r>
              <a:rPr lang="en-US">
                <a:cs typeface="Calibri"/>
              </a:rPr>
              <a:t> the application with our NLP Models</a:t>
            </a:r>
          </a:p>
          <a:p>
            <a:r>
              <a:rPr lang="en-US">
                <a:cs typeface="Calibri"/>
              </a:rPr>
              <a:t>And provides a clean and interactive user interface for the user</a:t>
            </a:r>
          </a:p>
          <a:p>
            <a:endParaRPr lang="en-GB"/>
          </a:p>
          <a:p>
            <a:r>
              <a:rPr lang="en-GB"/>
              <a:t>We had considered using </a:t>
            </a:r>
            <a:r>
              <a:rPr lang="en-GB" err="1"/>
              <a:t>PowerBI</a:t>
            </a:r>
            <a:r>
              <a:rPr lang="en-GB"/>
              <a:t> for developing this solution due to the easy integration of excel files into </a:t>
            </a:r>
            <a:r>
              <a:rPr lang="en-GB" err="1"/>
              <a:t>PowerBI</a:t>
            </a:r>
            <a:r>
              <a:rPr lang="en-GB"/>
              <a:t>. However, </a:t>
            </a:r>
            <a:r>
              <a:rPr lang="en-GB" err="1"/>
              <a:t>PowerBI</a:t>
            </a:r>
            <a:r>
              <a:rPr lang="en-GB"/>
              <a:t> supports a limited number of python libraries and had constraints to make further customisations to the interface. Important NLP related libraries like </a:t>
            </a:r>
            <a:r>
              <a:rPr lang="en-GB" err="1"/>
              <a:t>spaCy</a:t>
            </a:r>
            <a:r>
              <a:rPr lang="en-GB"/>
              <a:t> are also not available for use within </a:t>
            </a:r>
            <a:r>
              <a:rPr lang="en-GB" err="1"/>
              <a:t>PowerBI</a:t>
            </a:r>
            <a:r>
              <a:rPr lang="en-GB"/>
              <a:t>. </a:t>
            </a:r>
          </a:p>
          <a:p>
            <a:r>
              <a:rPr lang="en-GB"/>
              <a:t>We looked for a platform to run python codes easily and without restrictions on the libraries. </a:t>
            </a:r>
            <a:r>
              <a:rPr lang="en-GB" err="1"/>
              <a:t>Streamlit</a:t>
            </a:r>
            <a:r>
              <a:rPr lang="en-GB"/>
              <a:t> was our chosen platform for the development of this web app, as it offers an open-source app framework for running python codes. </a:t>
            </a:r>
          </a:p>
          <a:p>
            <a:endParaRPr lang="en-GB"/>
          </a:p>
          <a:p>
            <a:r>
              <a:rPr lang="en-GB"/>
              <a:t>Beatrice will share about the process flow and the demo</a:t>
            </a:r>
            <a:endParaRPr lang="en-US"/>
          </a:p>
        </p:txBody>
      </p:sp>
      <p:sp>
        <p:nvSpPr>
          <p:cNvPr id="4" name="Slide Number Placeholder 3"/>
          <p:cNvSpPr>
            <a:spLocks noGrp="1"/>
          </p:cNvSpPr>
          <p:nvPr>
            <p:ph type="sldNum" sz="quarter" idx="5"/>
          </p:nvPr>
        </p:nvSpPr>
        <p:spPr/>
        <p:txBody>
          <a:bodyPr/>
          <a:lstStyle/>
          <a:p>
            <a:fld id="{049CED80-F71A-4595-802A-041C95D4A8CC}" type="slidenum">
              <a:rPr lang="en-GB" smtClean="0"/>
              <a:t>11</a:t>
            </a:fld>
            <a:endParaRPr lang="en-GB"/>
          </a:p>
        </p:txBody>
      </p:sp>
    </p:spTree>
    <p:extLst>
      <p:ext uri="{BB962C8B-B14F-4D97-AF65-F5344CB8AC3E}">
        <p14:creationId xmlns:p14="http://schemas.microsoft.com/office/powerpoint/2010/main" val="2826755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a:t>Together with the data science team at Panasonic, we are proposing a pipeline of 4 modules to build a demand forecast model based on news articles. In this pipeline, we start off with a web crawler which extracts news articles from news sources like Reuters, BBC, CNN. Panasonic, had already built such a web crawler prior, and thus, we did not replicate the work they had already done. </a:t>
            </a:r>
          </a:p>
          <a:p>
            <a:pPr>
              <a:defRPr/>
            </a:pPr>
            <a:r>
              <a:rPr lang="en-US"/>
              <a:t>The second module in this pipeline is a cause-effect model. This module helps to establish relationships between events. Passing relevant data through the model can help to identify events that have a causal relationship with the demand. This will help focus the subsequent modules in our pipeline on relevant events, instead of all events.</a:t>
            </a:r>
            <a:endParaRPr lang="en-US">
              <a:cs typeface="Calibri"/>
            </a:endParaRPr>
          </a:p>
          <a:p>
            <a:pPr>
              <a:defRPr/>
            </a:pPr>
            <a:r>
              <a:rPr lang="en-US"/>
              <a:t>The third module is a temporal and event extractor, which extracts events and time features associated with these events from the news article. This is important in identifying when specific events will happen. </a:t>
            </a:r>
            <a:endParaRPr lang="en-US">
              <a:cs typeface="Calibri"/>
            </a:endParaRPr>
          </a:p>
          <a:p>
            <a:pPr>
              <a:defRPr/>
            </a:pPr>
            <a:r>
              <a:rPr lang="en-US"/>
              <a:t>The fourth and last module works towards establishing a quantitative relation between events and the demand so that these events could be used to adjust the demand forecast. A score could be assigned to each extracted event, with the score indicating a certain percentage impact on the demand. </a:t>
            </a:r>
            <a:endParaRPr lang="en-US">
              <a:cs typeface="Calibri" panose="020F0502020204030204"/>
            </a:endParaRPr>
          </a:p>
          <a:p>
            <a:pPr>
              <a:defRPr/>
            </a:pPr>
            <a:r>
              <a:rPr lang="en-US">
                <a:cs typeface="Calibri" panose="020F0502020204030204"/>
              </a:rPr>
              <a:t>Together, these models allow for a demand forecast adjusted based on news.</a:t>
            </a:r>
            <a:endParaRPr lang="en-US"/>
          </a:p>
          <a:p>
            <a:pPr>
              <a:defRPr/>
            </a:pPr>
            <a:r>
              <a:rPr lang="en-US"/>
              <a:t>For our project with Panasonic, we have focused our efforts on developing the cause-effect model, and the temporal extractor, given the limited time we had. In addition, we also developed </a:t>
            </a:r>
            <a:r>
              <a:rPr lang="en-GB"/>
              <a:t>a prototype for a product that would integrate news data into a demand forecast dashboard. The design of this prototype will be covered next.</a:t>
            </a:r>
            <a:endParaRPr lang="en-GB">
              <a:cs typeface="Calibri"/>
            </a:endParaRPr>
          </a:p>
          <a:p>
            <a:pPr>
              <a:defRPr/>
            </a:pPr>
            <a:endParaRPr lang="en-GB">
              <a:cs typeface="Calibri"/>
            </a:endParaRPr>
          </a:p>
        </p:txBody>
      </p:sp>
      <p:sp>
        <p:nvSpPr>
          <p:cNvPr id="4" name="Slide Number Placeholder 3"/>
          <p:cNvSpPr>
            <a:spLocks noGrp="1"/>
          </p:cNvSpPr>
          <p:nvPr>
            <p:ph type="sldNum" sz="quarter" idx="5"/>
          </p:nvPr>
        </p:nvSpPr>
        <p:spPr/>
        <p:txBody>
          <a:bodyPr/>
          <a:lstStyle/>
          <a:p>
            <a:fld id="{049CED80-F71A-4595-802A-041C95D4A8CC}" type="slidenum">
              <a:rPr lang="en-GB" smtClean="0"/>
              <a:t>12</a:t>
            </a:fld>
            <a:endParaRPr lang="en-GB"/>
          </a:p>
        </p:txBody>
      </p:sp>
    </p:spTree>
    <p:extLst>
      <p:ext uri="{BB962C8B-B14F-4D97-AF65-F5344CB8AC3E}">
        <p14:creationId xmlns:p14="http://schemas.microsoft.com/office/powerpoint/2010/main" val="32857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conducted an interview with a sales and marketing professional to flesh out what would be a useful for a user of such a dashboard. </a:t>
            </a:r>
          </a:p>
          <a:p>
            <a:endParaRPr lang="en-GB">
              <a:cs typeface="Calibri" panose="020F0502020204030204"/>
            </a:endParaRPr>
          </a:p>
          <a:p>
            <a:r>
              <a:rPr lang="en-GB"/>
              <a:t>Let me walk you through the key features in the app we built with python, hosted on </a:t>
            </a:r>
            <a:r>
              <a:rPr lang="en-GB" err="1"/>
              <a:t>streamlit</a:t>
            </a:r>
            <a:r>
              <a:rPr lang="en-GB"/>
              <a:t>.</a:t>
            </a:r>
            <a:endParaRPr lang="en-GB">
              <a:cs typeface="Calibri"/>
            </a:endParaRPr>
          </a:p>
          <a:p>
            <a:endParaRPr lang="en-GB"/>
          </a:p>
          <a:p>
            <a:pPr marL="171450" indent="-171450">
              <a:buFont typeface="Arial"/>
              <a:buChar char="•"/>
            </a:pPr>
            <a:r>
              <a:rPr lang="en-GB"/>
              <a:t>Easy uploading/integration of data in excel format (as Panasonic uses excel, and from our research up to 50% of companies still rely on spreadsheets for forecasting)</a:t>
            </a:r>
            <a:endParaRPr lang="en-GB">
              <a:cs typeface="Calibri"/>
            </a:endParaRPr>
          </a:p>
          <a:p>
            <a:pPr marL="171450" indent="-171450">
              <a:buFont typeface="Arial"/>
              <a:buChar char="•"/>
            </a:pPr>
            <a:r>
              <a:rPr lang="en-GB"/>
              <a:t>View plotted line chart and provide an interactive experience to zoom in and out on certain parts of the trend line and forecast </a:t>
            </a:r>
            <a:endParaRPr lang="en-GB">
              <a:cs typeface="Calibri"/>
            </a:endParaRPr>
          </a:p>
          <a:p>
            <a:pPr marL="171450" indent="-171450">
              <a:buFont typeface="Arial"/>
              <a:buChar char="•"/>
            </a:pPr>
            <a:r>
              <a:rPr lang="en-GB"/>
              <a:t>View indicators for news events on chart</a:t>
            </a:r>
            <a:endParaRPr lang="en-GB">
              <a:cs typeface="Calibri"/>
            </a:endParaRPr>
          </a:p>
          <a:p>
            <a:pPr marL="171450" indent="-171450">
              <a:buFont typeface="Arial"/>
              <a:buChar char="•"/>
            </a:pPr>
            <a:r>
              <a:rPr lang="en-GB"/>
              <a:t>View news and projected impact in table below</a:t>
            </a:r>
            <a:endParaRPr lang="en-GB">
              <a:cs typeface="Calibri"/>
            </a:endParaRPr>
          </a:p>
          <a:p>
            <a:pPr marL="171450" indent="-171450">
              <a:buFont typeface="Arial"/>
              <a:buChar char="•"/>
            </a:pPr>
            <a:r>
              <a:rPr lang="en-GB"/>
              <a:t>Ability to allow for user-input data with regards to the percentage impact of the event and saving this user-input data to a database. For example, </a:t>
            </a:r>
            <a:endParaRPr lang="en-GB" i="1">
              <a:cs typeface="Calibri"/>
            </a:endParaRPr>
          </a:p>
          <a:p>
            <a:endParaRPr lang="en-GB">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49CED80-F71A-4595-802A-041C95D4A8CC}" type="slidenum">
              <a:rPr lang="en-GB" smtClean="0"/>
              <a:t>13</a:t>
            </a:fld>
            <a:endParaRPr lang="en-GB"/>
          </a:p>
        </p:txBody>
      </p:sp>
    </p:spTree>
    <p:extLst>
      <p:ext uri="{BB962C8B-B14F-4D97-AF65-F5344CB8AC3E}">
        <p14:creationId xmlns:p14="http://schemas.microsoft.com/office/powerpoint/2010/main" val="528403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Given our short time frame for developing this product, we </a:t>
            </a:r>
            <a:r>
              <a:rPr lang="en-US" err="1">
                <a:cs typeface="Calibri"/>
              </a:rPr>
              <a:t>recognise</a:t>
            </a:r>
            <a:r>
              <a:rPr lang="en-US">
                <a:cs typeface="Calibri"/>
              </a:rPr>
              <a:t> that the work is not complete in develop the full end-to-end solution for qualitative demand forecasting. In order to develop this, the next few sprints will focus on the modules for event extraction and event scoring. In addition we will need to work on integrating the model and deploying them within Panasonic's landscape. For machine learning models, the more inputs are available, the more accurate the model becomes, thus, our focus will be to train users and collect their inputs to reinforce the model.</a:t>
            </a:r>
          </a:p>
          <a:p>
            <a:endParaRPr lang="en-US">
              <a:cs typeface="Calibri"/>
            </a:endParaRPr>
          </a:p>
          <a:p>
            <a:r>
              <a:rPr lang="en-US">
                <a:cs typeface="Calibri"/>
              </a:rPr>
              <a:t>For the long term goals, we will focus on expanding the use of the product to other related products and divisions within Panasonic. However, we also see good applications of this product in the operations and manufacturing sectors with high value inventory or high-inventory turnover in which the safety stock kept could be at high levels. </a:t>
            </a:r>
          </a:p>
        </p:txBody>
      </p:sp>
      <p:sp>
        <p:nvSpPr>
          <p:cNvPr id="4" name="Slide Number Placeholder 3"/>
          <p:cNvSpPr>
            <a:spLocks noGrp="1"/>
          </p:cNvSpPr>
          <p:nvPr>
            <p:ph type="sldNum" sz="quarter" idx="5"/>
          </p:nvPr>
        </p:nvSpPr>
        <p:spPr/>
        <p:txBody>
          <a:bodyPr/>
          <a:lstStyle/>
          <a:p>
            <a:fld id="{049CED80-F71A-4595-802A-041C95D4A8CC}" type="slidenum">
              <a:rPr lang="en-GB" smtClean="0"/>
              <a:t>14</a:t>
            </a:fld>
            <a:endParaRPr lang="en-GB"/>
          </a:p>
        </p:txBody>
      </p:sp>
    </p:spTree>
    <p:extLst>
      <p:ext uri="{BB962C8B-B14F-4D97-AF65-F5344CB8AC3E}">
        <p14:creationId xmlns:p14="http://schemas.microsoft.com/office/powerpoint/2010/main" val="892901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049CED80-F71A-4595-802A-041C95D4A8CC}" type="slidenum">
              <a:rPr lang="en-GB" smtClean="0"/>
              <a:t>15</a:t>
            </a:fld>
            <a:endParaRPr lang="en-GB"/>
          </a:p>
        </p:txBody>
      </p:sp>
    </p:spTree>
    <p:extLst>
      <p:ext uri="{BB962C8B-B14F-4D97-AF65-F5344CB8AC3E}">
        <p14:creationId xmlns:p14="http://schemas.microsoft.com/office/powerpoint/2010/main" val="255448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According to a survey conducted by McKinsey in 2021, 20% of businesses have already incorporated AI and machine learning into their operations. Furthermore, 60% of businesses plan to adopt this technology to facilitate some or most of their activities. The no.1 application being considered is demand planning.</a:t>
            </a:r>
          </a:p>
          <a:p>
            <a:r>
              <a:rPr lang="en-US"/>
              <a:t>It is clear that Ai and Machine learning offer substantial competitive advantages to the business, and the economic benefit of implementing the system can justify the cost.</a:t>
            </a:r>
          </a:p>
          <a:p>
            <a:r>
              <a:rPr lang="en-US"/>
              <a:t>This is why Ai and machine learning are so attractive to those participants in this survey.</a:t>
            </a:r>
          </a:p>
        </p:txBody>
      </p:sp>
      <p:sp>
        <p:nvSpPr>
          <p:cNvPr id="4" name="Slide Number Placeholder 3"/>
          <p:cNvSpPr>
            <a:spLocks noGrp="1"/>
          </p:cNvSpPr>
          <p:nvPr>
            <p:ph type="sldNum" sz="quarter" idx="5"/>
          </p:nvPr>
        </p:nvSpPr>
        <p:spPr/>
        <p:txBody>
          <a:bodyPr/>
          <a:lstStyle/>
          <a:p>
            <a:fld id="{049CED80-F71A-4595-802A-041C95D4A8CC}" type="slidenum">
              <a:rPr lang="en-GB" smtClean="0"/>
              <a:t>17</a:t>
            </a:fld>
            <a:endParaRPr lang="en-GB"/>
          </a:p>
        </p:txBody>
      </p:sp>
    </p:spTree>
    <p:extLst>
      <p:ext uri="{BB962C8B-B14F-4D97-AF65-F5344CB8AC3E}">
        <p14:creationId xmlns:p14="http://schemas.microsoft.com/office/powerpoint/2010/main" val="255157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can Ai and Machine learning help to improve the business?</a:t>
            </a:r>
          </a:p>
          <a:p>
            <a:r>
              <a:rPr lang="en-US"/>
              <a:t>Machine learning can reduce forecast errors by up to 50%. It also prevents business lost sales due to product unavailability and reduces 50% of inventory.</a:t>
            </a:r>
          </a:p>
          <a:p>
            <a:r>
              <a:rPr lang="en-US"/>
              <a:t>All of these means businesses can operate to achieve their maximum potential.</a:t>
            </a:r>
          </a:p>
          <a:p>
            <a:r>
              <a:rPr lang="en-US" err="1"/>
              <a:t>Mirai</a:t>
            </a:r>
            <a:r>
              <a:rPr lang="en-US"/>
              <a:t> is here to deliver real value to our partner to achieve that. (NEXT PAGE)</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049CED80-F71A-4595-802A-041C95D4A8CC}" type="slidenum">
              <a:rPr lang="en-GB" smtClean="0"/>
              <a:t>18</a:t>
            </a:fld>
            <a:endParaRPr lang="en-GB"/>
          </a:p>
        </p:txBody>
      </p:sp>
    </p:spTree>
    <p:extLst>
      <p:ext uri="{BB962C8B-B14F-4D97-AF65-F5344CB8AC3E}">
        <p14:creationId xmlns:p14="http://schemas.microsoft.com/office/powerpoint/2010/main" val="254492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a:t>
            </a:r>
            <a:r>
              <a:rPr lang="en-US" err="1"/>
              <a:t>Mirai</a:t>
            </a:r>
            <a:r>
              <a:rPr lang="en-US"/>
              <a:t>, Businesses can have real-time and highly accurate demand forecasts, which ultimately lead to making smart business strategies. For example, the system detected a potential demand increase in the next few months.</a:t>
            </a:r>
          </a:p>
          <a:p>
            <a:r>
              <a:rPr lang="en-US"/>
              <a:t>If we look at the slide here, Inbound Logistics, Operations and Outbound Logistics regarding Panasonic’s Annual report. </a:t>
            </a:r>
          </a:p>
          <a:p>
            <a:r>
              <a:rPr lang="en-US"/>
              <a:t>Inbound - The business can plan and arrange its future operation in advance to get an early bird discount.</a:t>
            </a:r>
          </a:p>
          <a:p>
            <a:r>
              <a:rPr lang="en-US"/>
              <a:t>Operations - Because of the optimization in its operation, the timeline of this whole process reduces, the means the interest incurred will also decrease.</a:t>
            </a:r>
          </a:p>
          <a:p>
            <a:r>
              <a:rPr lang="en-US"/>
              <a:t>Outbound - The need for storage will also be cut.</a:t>
            </a:r>
          </a:p>
          <a:p>
            <a:r>
              <a:rPr lang="en-US"/>
              <a:t>considering the cost reduction for the business,</a:t>
            </a:r>
          </a:p>
          <a:p>
            <a:r>
              <a:rPr lang="en-US"/>
              <a:t>With the assumption of a 1% to 5% cost reduction in each component, we find that having MIRAI would provide a minimum ROI of 15 times.</a:t>
            </a:r>
          </a:p>
          <a:p>
            <a:r>
              <a:rPr lang="en-US"/>
              <a:t>This number is highly achievable.</a:t>
            </a:r>
          </a:p>
          <a:p>
            <a:r>
              <a:rPr lang="en-US"/>
              <a:t>next, I will pass to Nicole for the rest of the presentation</a:t>
            </a:r>
          </a:p>
          <a:p>
            <a:endParaRPr lang="en-GB"/>
          </a:p>
        </p:txBody>
      </p:sp>
      <p:sp>
        <p:nvSpPr>
          <p:cNvPr id="4" name="Slide Number Placeholder 3"/>
          <p:cNvSpPr>
            <a:spLocks noGrp="1"/>
          </p:cNvSpPr>
          <p:nvPr>
            <p:ph type="sldNum" sz="quarter" idx="5"/>
          </p:nvPr>
        </p:nvSpPr>
        <p:spPr/>
        <p:txBody>
          <a:bodyPr/>
          <a:lstStyle/>
          <a:p>
            <a:fld id="{049CED80-F71A-4595-802A-041C95D4A8CC}" type="slidenum">
              <a:rPr lang="en-GB" smtClean="0"/>
              <a:t>19</a:t>
            </a:fld>
            <a:endParaRPr lang="en-GB"/>
          </a:p>
        </p:txBody>
      </p:sp>
    </p:spTree>
    <p:extLst>
      <p:ext uri="{BB962C8B-B14F-4D97-AF65-F5344CB8AC3E}">
        <p14:creationId xmlns:p14="http://schemas.microsoft.com/office/powerpoint/2010/main" val="4217630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Calibri"/>
                <a:cs typeface="Calibri"/>
              </a:rPr>
              <a:t>As Edwards </a:t>
            </a:r>
            <a:r>
              <a:rPr lang="en-US" err="1">
                <a:ea typeface="Calibri"/>
                <a:cs typeface="Calibri"/>
              </a:rPr>
              <a:t>Demming</a:t>
            </a:r>
            <a:r>
              <a:rPr lang="en-US">
                <a:ea typeface="Calibri"/>
                <a:cs typeface="Calibri"/>
              </a:rPr>
              <a:t> said – Without data, you are just another person with an opinion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Calibri"/>
                <a:cs typeface="Calibri"/>
              </a:rPr>
              <a:t>I hope our presentation has made you aware that there is so much more we can do with data, AI and ML is here to help automate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Calibri"/>
                <a:cs typeface="Calibri"/>
              </a:rPr>
              <a:t>Scan this QR code to learn more about us and the demo and link to our </a:t>
            </a:r>
            <a:r>
              <a:rPr lang="en-US" err="1">
                <a:ea typeface="Calibri"/>
                <a:cs typeface="Calibri"/>
              </a:rPr>
              <a:t>github</a:t>
            </a:r>
            <a:r>
              <a:rPr lang="en-US">
                <a:ea typeface="Calibri"/>
                <a:cs typeface="Calibri"/>
              </a:rPr>
              <a:t>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Calibri"/>
                <a:cs typeface="Calibri"/>
              </a:rPr>
              <a:t>Before we end our presentation for the day, I would like to have Panasonic share their sentiments about the project.</a:t>
            </a:r>
          </a:p>
        </p:txBody>
      </p:sp>
      <p:sp>
        <p:nvSpPr>
          <p:cNvPr id="4" name="Slide Number Placeholder 3"/>
          <p:cNvSpPr>
            <a:spLocks noGrp="1"/>
          </p:cNvSpPr>
          <p:nvPr>
            <p:ph type="sldNum" sz="quarter" idx="5"/>
          </p:nvPr>
        </p:nvSpPr>
        <p:spPr/>
        <p:txBody>
          <a:bodyPr/>
          <a:lstStyle/>
          <a:p>
            <a:fld id="{049CED80-F71A-4595-802A-041C95D4A8CC}" type="slidenum">
              <a:rPr lang="en-GB" smtClean="0"/>
              <a:t>20</a:t>
            </a:fld>
            <a:endParaRPr lang="en-GB"/>
          </a:p>
        </p:txBody>
      </p:sp>
    </p:spTree>
    <p:extLst>
      <p:ext uri="{BB962C8B-B14F-4D97-AF65-F5344CB8AC3E}">
        <p14:creationId xmlns:p14="http://schemas.microsoft.com/office/powerpoint/2010/main" val="3500320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Introducing our Team Members</a:t>
            </a:r>
          </a:p>
          <a:p>
            <a:r>
              <a:rPr lang="en-US"/>
              <a:t>Starting with me, Nicole as the Scrum Master</a:t>
            </a:r>
          </a:p>
          <a:p>
            <a:r>
              <a:rPr lang="en-US"/>
              <a:t>Jeremy as our Product owner</a:t>
            </a:r>
          </a:p>
          <a:p>
            <a:r>
              <a:rPr lang="en-US"/>
              <a:t>Maggie our BA</a:t>
            </a:r>
          </a:p>
          <a:p>
            <a:r>
              <a:rPr lang="en-US"/>
              <a:t>Beatrice our Technical Lead</a:t>
            </a:r>
          </a:p>
          <a:p>
            <a:r>
              <a:rPr lang="en-US"/>
              <a:t>And Adam our Technical Analyst</a:t>
            </a:r>
          </a:p>
          <a:p>
            <a:endParaRPr lang="en-US"/>
          </a:p>
          <a:p>
            <a:r>
              <a:rPr lang="en-US"/>
              <a:t>We are also happy to have with us our stakeholders</a:t>
            </a:r>
          </a:p>
          <a:p>
            <a:r>
              <a:rPr lang="en-US"/>
              <a:t>Panasonic</a:t>
            </a:r>
          </a:p>
          <a:p>
            <a:endParaRPr lang="en-US"/>
          </a:p>
          <a:p>
            <a:r>
              <a:rPr lang="en-US"/>
              <a:t>Mentors</a:t>
            </a:r>
          </a:p>
          <a:p>
            <a:endParaRPr lang="en-US"/>
          </a:p>
          <a:p>
            <a:endParaRPr lang="en-GB"/>
          </a:p>
        </p:txBody>
      </p:sp>
      <p:sp>
        <p:nvSpPr>
          <p:cNvPr id="4" name="Slide Number Placeholder 3"/>
          <p:cNvSpPr>
            <a:spLocks noGrp="1"/>
          </p:cNvSpPr>
          <p:nvPr>
            <p:ph type="sldNum" sz="quarter" idx="5"/>
          </p:nvPr>
        </p:nvSpPr>
        <p:spPr/>
        <p:txBody>
          <a:bodyPr/>
          <a:lstStyle/>
          <a:p>
            <a:fld id="{049CED80-F71A-4595-802A-041C95D4A8CC}" type="slidenum">
              <a:rPr lang="en-GB" smtClean="0"/>
              <a:t>2</a:t>
            </a:fld>
            <a:endParaRPr lang="en-GB"/>
          </a:p>
        </p:txBody>
      </p:sp>
    </p:spTree>
    <p:extLst>
      <p:ext uri="{BB962C8B-B14F-4D97-AF65-F5344CB8AC3E}">
        <p14:creationId xmlns:p14="http://schemas.microsoft.com/office/powerpoint/2010/main" val="3816292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for your time, we would like to open the floor to any Q&amp;A</a:t>
            </a:r>
            <a:endParaRPr lang="en-GB"/>
          </a:p>
        </p:txBody>
      </p:sp>
      <p:sp>
        <p:nvSpPr>
          <p:cNvPr id="4" name="Slide Number Placeholder 3"/>
          <p:cNvSpPr>
            <a:spLocks noGrp="1"/>
          </p:cNvSpPr>
          <p:nvPr>
            <p:ph type="sldNum" sz="quarter" idx="5"/>
          </p:nvPr>
        </p:nvSpPr>
        <p:spPr/>
        <p:txBody>
          <a:bodyPr/>
          <a:lstStyle/>
          <a:p>
            <a:fld id="{049CED80-F71A-4595-802A-041C95D4A8CC}" type="slidenum">
              <a:rPr lang="en-GB" smtClean="0"/>
              <a:t>21</a:t>
            </a:fld>
            <a:endParaRPr lang="en-GB"/>
          </a:p>
        </p:txBody>
      </p:sp>
    </p:spTree>
    <p:extLst>
      <p:ext uri="{BB962C8B-B14F-4D97-AF65-F5344CB8AC3E}">
        <p14:creationId xmlns:p14="http://schemas.microsoft.com/office/powerpoint/2010/main" val="2267283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Moving on to the agenda for the day</a:t>
            </a:r>
          </a:p>
          <a:p>
            <a:r>
              <a:rPr lang="en-US"/>
              <a:t>We will first cover the product</a:t>
            </a:r>
          </a:p>
          <a:p>
            <a:r>
              <a:rPr lang="en-US"/>
              <a:t>Introducing the persona,</a:t>
            </a:r>
          </a:p>
          <a:p>
            <a:r>
              <a:rPr lang="en-US"/>
              <a:t>Our value proposition</a:t>
            </a:r>
          </a:p>
          <a:p>
            <a:r>
              <a:rPr lang="en-US"/>
              <a:t>Diving into Variables of Demand Forecasting and the benefits that MIRAI brings</a:t>
            </a:r>
          </a:p>
          <a:p>
            <a:endParaRPr lang="en-US"/>
          </a:p>
          <a:p>
            <a:r>
              <a:rPr lang="en-US"/>
              <a:t>Moving on to the next segment - we will cover the implementation strategy</a:t>
            </a:r>
          </a:p>
          <a:p>
            <a:r>
              <a:rPr lang="en-US"/>
              <a:t>Which includes the methodology and framework, system architecture, demo and finally Economic Value</a:t>
            </a:r>
          </a:p>
          <a:p>
            <a:endParaRPr lang="en-US"/>
          </a:p>
          <a:p>
            <a:r>
              <a:rPr lang="en-US"/>
              <a:t>We will then end with a Q&amp;A, if you have any burning question, feel free to put it in the chat and we will address it at the end of the presentation.</a:t>
            </a:r>
          </a:p>
        </p:txBody>
      </p:sp>
      <p:sp>
        <p:nvSpPr>
          <p:cNvPr id="4" name="Slide Number Placeholder 3"/>
          <p:cNvSpPr>
            <a:spLocks noGrp="1"/>
          </p:cNvSpPr>
          <p:nvPr>
            <p:ph type="sldNum" sz="quarter" idx="5"/>
          </p:nvPr>
        </p:nvSpPr>
        <p:spPr/>
        <p:txBody>
          <a:bodyPr/>
          <a:lstStyle/>
          <a:p>
            <a:fld id="{049CED80-F71A-4595-802A-041C95D4A8CC}" type="slidenum">
              <a:rPr lang="en-GB" smtClean="0"/>
              <a:t>3</a:t>
            </a:fld>
            <a:endParaRPr lang="en-GB"/>
          </a:p>
        </p:txBody>
      </p:sp>
    </p:spTree>
    <p:extLst>
      <p:ext uri="{BB962C8B-B14F-4D97-AF65-F5344CB8AC3E}">
        <p14:creationId xmlns:p14="http://schemas.microsoft.com/office/powerpoint/2010/main" val="3457077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r>
              <a:rPr lang="en-US"/>
              <a:t>It’s 9pm at the office. The last few people are leaving. Goodbyes have been exchanged, and words of encouragement shared with one particular person. </a:t>
            </a:r>
          </a:p>
          <a:p>
            <a:endParaRPr lang="en-US">
              <a:ea typeface="Calibri"/>
              <a:cs typeface="Calibri"/>
            </a:endParaRPr>
          </a:p>
          <a:p>
            <a:r>
              <a:rPr lang="en-US">
                <a:ea typeface="Calibri"/>
                <a:cs typeface="Calibri"/>
              </a:rPr>
              <a:t>Who is that? It ls </a:t>
            </a:r>
            <a:r>
              <a:rPr lang="en-US"/>
              <a:t>looks like it's Nakamura-</a:t>
            </a:r>
            <a:r>
              <a:rPr lang="en-US" err="1"/>
              <a:t>san</a:t>
            </a:r>
            <a:r>
              <a:rPr lang="en-US"/>
              <a:t>...</a:t>
            </a:r>
            <a:endParaRPr lang="en-US">
              <a:ea typeface="Calibri"/>
              <a:cs typeface="Calibri"/>
            </a:endParaRPr>
          </a:p>
          <a:p>
            <a:endParaRPr lang="en-US">
              <a:ea typeface="Calibri"/>
              <a:cs typeface="Calibri"/>
            </a:endParaRPr>
          </a:p>
          <a:p>
            <a:r>
              <a:rPr lang="en-US">
                <a:cs typeface="Calibri"/>
              </a:rPr>
              <a:t>Let me introduce you to Nakamura </a:t>
            </a:r>
            <a:r>
              <a:rPr lang="en-US" err="1">
                <a:cs typeface="Calibri"/>
              </a:rPr>
              <a:t>san</a:t>
            </a:r>
            <a:r>
              <a:rPr lang="en-US">
                <a:cs typeface="Calibri"/>
              </a:rPr>
              <a:t> – t</a:t>
            </a:r>
            <a:r>
              <a:rPr lang="en-US"/>
              <a:t>he Regional Sales Director at Panasonic. Looks like he's hard at work still in front of his screen, </a:t>
            </a:r>
            <a:endParaRPr lang="en-US">
              <a:ea typeface="Calibri"/>
              <a:cs typeface="Calibri"/>
            </a:endParaRPr>
          </a:p>
          <a:p>
            <a:r>
              <a:rPr lang="en-US"/>
              <a:t>updating next quarter's forecast. He's at it again.  Do this look familiar?</a:t>
            </a:r>
            <a:endParaRPr lang="en-US">
              <a:ea typeface="Calibri" panose="020F0502020204030204"/>
              <a:cs typeface="Calibri" panose="020F0502020204030204"/>
            </a:endParaRPr>
          </a:p>
          <a:p>
            <a:pPr>
              <a:defRPr/>
            </a:pPr>
            <a:endParaRPr lang="en-US">
              <a:cs typeface="Calibri" panose="020F0502020204030204"/>
            </a:endParaRPr>
          </a:p>
          <a:p>
            <a:pPr>
              <a:defRPr/>
            </a:pPr>
            <a:r>
              <a:rPr lang="en-US">
                <a:cs typeface="Calibri" panose="020F0502020204030204"/>
              </a:rPr>
              <a:t>Can you imagine yourself at the beginning of each quarter of your sales forecast?</a:t>
            </a:r>
            <a:endParaRPr lang="en-US">
              <a:ea typeface="Calibri"/>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panose="020F0502020204030204"/>
              </a:rPr>
              <a:t>- Compiling excel sheets, into power point</a:t>
            </a:r>
            <a:endParaRPr lang="en-US">
              <a:ea typeface="Calibri"/>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panose="020F0502020204030204"/>
              </a:rPr>
              <a:t>- Having meetings and lots of discussions to get the numbers right</a:t>
            </a:r>
            <a:endParaRPr lang="en-US">
              <a:ea typeface="Calibri"/>
              <a:cs typeface="Calibri" panose="020F0502020204030204"/>
            </a:endParaRPr>
          </a:p>
          <a:p>
            <a:pPr>
              <a:defRPr/>
            </a:pPr>
            <a:endParaRPr lang="en-US">
              <a:cs typeface="Calibri" panose="020F0502020204030204"/>
            </a:endParaRPr>
          </a:p>
          <a:p>
            <a:pPr>
              <a:defRPr/>
            </a:pPr>
            <a:r>
              <a:rPr lang="en-US">
                <a:cs typeface="Calibri" panose="020F0502020204030204"/>
              </a:rPr>
              <a:t>As a person who is driven by data, he does not want to rely on quantitative data alone,</a:t>
            </a:r>
            <a:endParaRPr lang="en-US">
              <a:ea typeface="Calibri"/>
              <a:cs typeface="Calibri" panose="020F0502020204030204"/>
            </a:endParaRPr>
          </a:p>
          <a:p>
            <a:pPr>
              <a:defRPr/>
            </a:pPr>
            <a:r>
              <a:rPr lang="en-US">
                <a:cs typeface="Calibri" panose="020F0502020204030204"/>
              </a:rPr>
              <a:t>He spends several hours to consolidate information from the news and media announcements. . </a:t>
            </a:r>
            <a:endParaRPr lang="en-US">
              <a:ea typeface="Calibri"/>
              <a:cs typeface="Calibri" panose="020F0502020204030204"/>
            </a:endParaRPr>
          </a:p>
          <a:p>
            <a:pPr>
              <a:defRPr/>
            </a:pPr>
            <a:r>
              <a:rPr lang="en-US">
                <a:cs typeface="Calibri" panose="020F0502020204030204"/>
              </a:rPr>
              <a:t>However, he just does not have enough time to </a:t>
            </a:r>
            <a:r>
              <a:rPr lang="en-US" err="1">
                <a:cs typeface="Calibri" panose="020F0502020204030204"/>
              </a:rPr>
              <a:t>analyse</a:t>
            </a:r>
            <a:r>
              <a:rPr lang="en-US">
                <a:cs typeface="Calibri" panose="020F0502020204030204"/>
              </a:rPr>
              <a:t> all the information. He spends many evenings each quarter</a:t>
            </a:r>
            <a:endParaRPr lang="en-US">
              <a:ea typeface="Calibri"/>
              <a:cs typeface="Calibri" panose="020F0502020204030204"/>
            </a:endParaRPr>
          </a:p>
          <a:p>
            <a:pPr>
              <a:defRPr/>
            </a:pPr>
            <a:endParaRPr lang="en-US"/>
          </a:p>
          <a:p>
            <a:pPr>
              <a:defRPr/>
            </a:pPr>
            <a:r>
              <a:rPr lang="en-US"/>
              <a:t>He wishes that he has more time to strategize and to lead his team to deliver good sales result.</a:t>
            </a:r>
            <a:endParaRPr lang="en-US">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panose="020F0502020204030204"/>
              </a:rPr>
              <a:t>He is tired, its late, he wants to go home. He just wished he could find a way to automate this.</a:t>
            </a:r>
            <a:endParaRPr lang="en-US">
              <a:ea typeface="Calibri"/>
              <a:cs typeface="Calibri" panose="020F0502020204030204"/>
            </a:endParaRPr>
          </a:p>
          <a:p>
            <a:pPr>
              <a:defRPr/>
            </a:pPr>
            <a:endParaRPr lang="en-US"/>
          </a:p>
          <a:p>
            <a:pPr>
              <a:defRPr/>
            </a:pPr>
            <a:r>
              <a:rPr lang="en-US" err="1"/>
              <a:t>Otsukaresama</a:t>
            </a:r>
            <a:r>
              <a:rPr lang="en-US"/>
              <a:t> </a:t>
            </a:r>
            <a:r>
              <a:rPr lang="en-US" err="1"/>
              <a:t>desu</a:t>
            </a:r>
            <a:r>
              <a:rPr lang="en-US"/>
              <a:t>, the last sales person just left the office for the day</a:t>
            </a:r>
          </a:p>
          <a:p>
            <a:pPr>
              <a:defRPr/>
            </a:pPr>
            <a:r>
              <a:rPr lang="en-US" err="1"/>
              <a:t>Otsukaresama</a:t>
            </a:r>
            <a:r>
              <a:rPr lang="en-US"/>
              <a:t> </a:t>
            </a:r>
            <a:r>
              <a:rPr lang="en-US" err="1"/>
              <a:t>desu</a:t>
            </a:r>
            <a:r>
              <a:rPr lang="en-US"/>
              <a:t> a common greeting at the end of the day, literally means You’re tired </a:t>
            </a:r>
            <a:endParaRPr lang="en-US">
              <a:ea typeface="Calibri"/>
              <a:cs typeface="Calibri"/>
            </a:endParaRPr>
          </a:p>
        </p:txBody>
      </p:sp>
      <p:sp>
        <p:nvSpPr>
          <p:cNvPr id="4" name="Slide Number Placeholder 3"/>
          <p:cNvSpPr>
            <a:spLocks noGrp="1"/>
          </p:cNvSpPr>
          <p:nvPr>
            <p:ph type="sldNum" sz="quarter" idx="5"/>
          </p:nvPr>
        </p:nvSpPr>
        <p:spPr/>
        <p:txBody>
          <a:bodyPr/>
          <a:lstStyle/>
          <a:p>
            <a:fld id="{049CED80-F71A-4595-802A-041C95D4A8CC}" type="slidenum">
              <a:rPr lang="en-GB" smtClean="0"/>
              <a:t>4</a:t>
            </a:fld>
            <a:endParaRPr lang="en-GB"/>
          </a:p>
        </p:txBody>
      </p:sp>
    </p:spTree>
    <p:extLst>
      <p:ext uri="{BB962C8B-B14F-4D97-AF65-F5344CB8AC3E}">
        <p14:creationId xmlns:p14="http://schemas.microsoft.com/office/powerpoint/2010/main" val="2468864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Introducing </a:t>
            </a:r>
            <a:r>
              <a:rPr lang="en-US" err="1"/>
              <a:t>Mirai</a:t>
            </a:r>
            <a:r>
              <a:rPr lang="en-US"/>
              <a:t> – our system which helps sales and marketing professionals like Nakamura-</a:t>
            </a:r>
            <a:r>
              <a:rPr lang="en-US" err="1"/>
              <a:t>san</a:t>
            </a:r>
            <a:r>
              <a:rPr lang="en-US"/>
              <a:t> make better forecasting decisions based on AI-driven insights. What does a future with </a:t>
            </a:r>
            <a:r>
              <a:rPr lang="en-US" err="1"/>
              <a:t>Mirai</a:t>
            </a:r>
            <a:r>
              <a:rPr lang="en-US"/>
              <a:t> look like? Let's jump right in.</a:t>
            </a:r>
          </a:p>
          <a:p>
            <a:endParaRPr lang="en-US">
              <a:cs typeface="Calibri"/>
            </a:endParaRPr>
          </a:p>
          <a:p>
            <a:endParaRPr lang="en-US">
              <a:cs typeface="Calibri"/>
            </a:endParaRPr>
          </a:p>
          <a:p>
            <a:endParaRPr lang="en-US">
              <a:cs typeface="Calibri"/>
            </a:endParaRPr>
          </a:p>
          <a:p>
            <a:r>
              <a:rPr lang="en-US">
                <a:cs typeface="Calibri"/>
              </a:rPr>
              <a:t>I</a:t>
            </a:r>
            <a:r>
              <a:rPr lang="en-GB" err="1">
                <a:cs typeface="Calibri"/>
              </a:rPr>
              <a:t>magine</a:t>
            </a:r>
            <a:r>
              <a:rPr lang="en-GB">
                <a:cs typeface="Calibri"/>
              </a:rPr>
              <a:t> a product that can alert and notify Nakamura-</a:t>
            </a:r>
            <a:r>
              <a:rPr lang="en-GB" err="1">
                <a:cs typeface="Calibri"/>
              </a:rPr>
              <a:t>san</a:t>
            </a:r>
            <a:r>
              <a:rPr lang="en-GB">
                <a:cs typeface="Calibri"/>
              </a:rPr>
              <a:t> when something would impact his demand, he could use the data to drive his sales. </a:t>
            </a:r>
            <a:endParaRPr lang="en-GB"/>
          </a:p>
          <a:p>
            <a:endParaRPr lang="en-GB">
              <a:ea typeface="Calibri"/>
              <a:cs typeface="Calibri"/>
            </a:endParaRPr>
          </a:p>
          <a:p>
            <a:endParaRPr lang="en-GB">
              <a:ea typeface="Calibri"/>
              <a:cs typeface="Calibri"/>
            </a:endParaRPr>
          </a:p>
          <a:p>
            <a:r>
              <a:rPr lang="en-GB" b="1">
                <a:ea typeface="Calibri"/>
                <a:cs typeface="Calibri"/>
              </a:rPr>
              <a:t>Jeremy :-</a:t>
            </a:r>
          </a:p>
          <a:p>
            <a:endParaRPr lang="en-GB" b="1">
              <a:ea typeface="Calibri"/>
              <a:cs typeface="Calibri"/>
            </a:endParaRPr>
          </a:p>
          <a:p>
            <a:r>
              <a:rPr lang="en-GB" b="1">
                <a:ea typeface="Calibri"/>
                <a:cs typeface="Calibri"/>
              </a:rPr>
              <a:t>(</a:t>
            </a:r>
            <a:r>
              <a:rPr lang="en-GB" b="1" u="sng">
                <a:ea typeface="Calibri"/>
                <a:cs typeface="Calibri"/>
              </a:rPr>
              <a:t>Don’t show slide yet)</a:t>
            </a:r>
          </a:p>
          <a:p>
            <a:endParaRPr lang="en-GB" b="1">
              <a:ea typeface="Calibri"/>
              <a:cs typeface="Calibri"/>
            </a:endParaRPr>
          </a:p>
          <a:p>
            <a:r>
              <a:rPr lang="en-GB" sz="1800">
                <a:ea typeface="Calibri"/>
                <a:cs typeface="Calibri"/>
              </a:rPr>
              <a:t>Imagine a tool that speeds up Nakamura-</a:t>
            </a:r>
            <a:r>
              <a:rPr lang="en-GB" sz="1800" err="1">
                <a:ea typeface="Calibri"/>
                <a:cs typeface="Calibri"/>
              </a:rPr>
              <a:t>san's</a:t>
            </a:r>
            <a:r>
              <a:rPr lang="en-GB" sz="1800">
                <a:ea typeface="Calibri"/>
                <a:cs typeface="Calibri"/>
              </a:rPr>
              <a:t> analysis process, show him what he needs to be concerned about and the "5 W's": What, Where, Who, When, and most importantly, why. </a:t>
            </a:r>
            <a:endParaRPr lang="en-GB" sz="1800"/>
          </a:p>
          <a:p>
            <a:endParaRPr lang="en-GB" sz="1800">
              <a:ea typeface="Calibri"/>
              <a:cs typeface="Calibri"/>
            </a:endParaRPr>
          </a:p>
          <a:p>
            <a:r>
              <a:rPr lang="en-GB" sz="1800">
                <a:ea typeface="Calibri"/>
                <a:cs typeface="Calibri"/>
              </a:rPr>
              <a:t>Imagine, a product that shows him exactly what may be impacted, what he needs to manage quickly, and what opportunities can be created or capitalized on.</a:t>
            </a:r>
          </a:p>
          <a:p>
            <a:endParaRPr lang="en-GB" sz="1800">
              <a:ea typeface="Calibri"/>
              <a:cs typeface="Calibri"/>
            </a:endParaRPr>
          </a:p>
          <a:p>
            <a:r>
              <a:rPr lang="en-GB" sz="1800">
                <a:ea typeface="Calibri"/>
                <a:cs typeface="Calibri"/>
              </a:rPr>
              <a:t>Imagine, a solution that allows Nakamura to do what is most important to himself, his team, and the organization: to create sales, and close them... To add to the company's bottom-line... </a:t>
            </a:r>
          </a:p>
          <a:p>
            <a:endParaRPr lang="en-GB" sz="1800">
              <a:ea typeface="Calibri"/>
              <a:cs typeface="Calibri"/>
            </a:endParaRPr>
          </a:p>
          <a:p>
            <a:r>
              <a:rPr lang="en-GB" sz="1800">
                <a:ea typeface="Calibri"/>
                <a:cs typeface="Calibri"/>
              </a:rPr>
              <a:t>Imagine, to free up his most precious resource: time, and allow pro-active engagement … </a:t>
            </a:r>
          </a:p>
          <a:p>
            <a:endParaRPr lang="en-GB" sz="1800">
              <a:ea typeface="Calibri"/>
              <a:cs typeface="Calibri"/>
            </a:endParaRPr>
          </a:p>
          <a:p>
            <a:r>
              <a:rPr lang="en-GB" sz="1800">
                <a:ea typeface="Calibri"/>
                <a:cs typeface="Calibri"/>
              </a:rPr>
              <a:t>…these are the value propositions, No! Brand Promise! We intend to deliver. </a:t>
            </a:r>
            <a:endParaRPr lang="en-GB" sz="1800"/>
          </a:p>
          <a:p>
            <a:endParaRPr lang="en-GB">
              <a:ea typeface="Calibri"/>
              <a:cs typeface="Calibri"/>
            </a:endParaRPr>
          </a:p>
          <a:p>
            <a:r>
              <a:rPr lang="en-GB">
                <a:ea typeface="Calibri"/>
                <a:cs typeface="Calibri"/>
              </a:rPr>
              <a:t>(SHOW SLIDE)</a:t>
            </a:r>
          </a:p>
          <a:p>
            <a:r>
              <a:rPr lang="en-GB">
                <a:ea typeface="Calibri"/>
                <a:cs typeface="Calibri"/>
              </a:rPr>
              <a:t>Introducing… MIRAI..! (Previously known as The Oracle)</a:t>
            </a:r>
          </a:p>
          <a:p>
            <a:endParaRPr lang="en-GB">
              <a:ea typeface="Calibri"/>
              <a:cs typeface="Calibri"/>
            </a:endParaRPr>
          </a:p>
          <a:p>
            <a:endParaRPr lang="en-GB">
              <a:ea typeface="Calibri"/>
              <a:cs typeface="Calibri"/>
            </a:endParaRPr>
          </a:p>
        </p:txBody>
      </p:sp>
      <p:sp>
        <p:nvSpPr>
          <p:cNvPr id="4" name="Slide Number Placeholder 3"/>
          <p:cNvSpPr>
            <a:spLocks noGrp="1"/>
          </p:cNvSpPr>
          <p:nvPr>
            <p:ph type="sldNum" sz="quarter" idx="5"/>
          </p:nvPr>
        </p:nvSpPr>
        <p:spPr/>
        <p:txBody>
          <a:bodyPr/>
          <a:lstStyle/>
          <a:p>
            <a:fld id="{049CED80-F71A-4595-802A-041C95D4A8CC}" type="slidenum">
              <a:rPr lang="en-GB" smtClean="0"/>
              <a:t>5</a:t>
            </a:fld>
            <a:endParaRPr lang="en-GB"/>
          </a:p>
        </p:txBody>
      </p:sp>
    </p:spTree>
    <p:extLst>
      <p:ext uri="{BB962C8B-B14F-4D97-AF65-F5344CB8AC3E}">
        <p14:creationId xmlns:p14="http://schemas.microsoft.com/office/powerpoint/2010/main" val="2137648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Data can be grouped as – Quantitative or Qualitative. Far more data exists in the qualitative (or non structured) than quantitative nature and it provides a rich source of business intelligence if one has the technology and tool to find the pattern from the data. </a:t>
            </a:r>
          </a:p>
          <a:p>
            <a:endParaRPr lang="en-US">
              <a:cs typeface="Calibri"/>
            </a:endParaRPr>
          </a:p>
          <a:p>
            <a:r>
              <a:rPr lang="en-US">
                <a:cs typeface="Calibri"/>
              </a:rPr>
              <a:t>Some variables affecting Quantitative data are: the Historical Sales, Management Target and Economic Data.</a:t>
            </a:r>
          </a:p>
          <a:p>
            <a:endParaRPr lang="en-US">
              <a:cs typeface="Calibri"/>
            </a:endParaRPr>
          </a:p>
          <a:p>
            <a:r>
              <a:rPr lang="en-US">
                <a:cs typeface="Calibri"/>
              </a:rPr>
              <a:t>Qualitative data are affected by:</a:t>
            </a:r>
          </a:p>
          <a:p>
            <a:r>
              <a:rPr lang="en-US">
                <a:cs typeface="Calibri"/>
              </a:rPr>
              <a:t>1) current events that may have impact on the company’s manufacturing plans; </a:t>
            </a:r>
          </a:p>
          <a:p>
            <a:r>
              <a:rPr lang="en-US">
                <a:cs typeface="Calibri"/>
              </a:rPr>
              <a:t>2)Data on industry Performance has effects such as a shortage of components will impact the company's raw materials;</a:t>
            </a:r>
          </a:p>
          <a:p>
            <a:r>
              <a:rPr lang="en-US">
                <a:cs typeface="Calibri"/>
              </a:rPr>
              <a:t>3)And government’s Policies change for example CO2 emission policy affecting the production of cars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Being able to </a:t>
            </a:r>
            <a:r>
              <a:rPr lang="en-US" err="1">
                <a:cs typeface="Calibri"/>
              </a:rPr>
              <a:t>analyse</a:t>
            </a:r>
            <a:r>
              <a:rPr lang="en-US">
                <a:cs typeface="Calibri"/>
              </a:rPr>
              <a:t> both types of data allows the company to have more accurate demand forecasting. That means having the right amount of raw material according to production plan, having the inventories produced according to market’s demand and reducing opportunity costs for over- or under- stocked inventories.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F467FFB-2E5E-46B7-93C3-F41DBD9AF5D4}" type="slidenum">
              <a:rPr lang="en-GB" smtClean="0"/>
              <a:t>6</a:t>
            </a:fld>
            <a:endParaRPr lang="en-GB"/>
          </a:p>
        </p:txBody>
      </p:sp>
    </p:spTree>
    <p:extLst>
      <p:ext uri="{BB962C8B-B14F-4D97-AF65-F5344CB8AC3E}">
        <p14:creationId xmlns:p14="http://schemas.microsoft.com/office/powerpoint/2010/main" val="3740556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are the benefits? Plenty! </a:t>
            </a:r>
            <a:r>
              <a:rPr lang="en-US" err="1"/>
              <a:t>Mirai</a:t>
            </a:r>
            <a:r>
              <a:rPr lang="en-US"/>
              <a:t> resolves Nakamura </a:t>
            </a:r>
            <a:r>
              <a:rPr lang="en-US" err="1"/>
              <a:t>san's</a:t>
            </a:r>
            <a:r>
              <a:rPr lang="en-US"/>
              <a:t> pain points:</a:t>
            </a:r>
          </a:p>
          <a:p>
            <a:endParaRPr lang="en-US"/>
          </a:p>
          <a:p>
            <a:pPr marL="171450" indent="-171450">
              <a:buFont typeface="Arial" panose="020B0604020202020204" pitchFamily="34" charset="0"/>
              <a:buChar char="•"/>
            </a:pPr>
            <a:r>
              <a:rPr lang="en-US"/>
              <a:t>It integrates the </a:t>
            </a:r>
            <a:r>
              <a:rPr lang="en-GB"/>
              <a:t>latest development in news with existing quantitative demand forecasting systems automatically </a:t>
            </a:r>
          </a:p>
          <a:p>
            <a:pPr marL="171450" indent="-171450">
              <a:buFont typeface="Arial" panose="020B0604020202020204" pitchFamily="34" charset="0"/>
              <a:buChar char="•"/>
            </a:pPr>
            <a:r>
              <a:rPr lang="en-GB"/>
              <a:t>He does not have to manually trawl through tons of news articles; this </a:t>
            </a:r>
            <a:r>
              <a:rPr lang="en-US"/>
              <a:t>Frees up hours for Nakamura </a:t>
            </a:r>
            <a:r>
              <a:rPr lang="en-US" err="1"/>
              <a:t>san</a:t>
            </a:r>
            <a:r>
              <a:rPr lang="en-GB"/>
              <a:t>! And having </a:t>
            </a:r>
            <a:r>
              <a:rPr lang="en-GB" err="1"/>
              <a:t>Mirai</a:t>
            </a:r>
            <a:r>
              <a:rPr lang="en-GB"/>
              <a:t> do it </a:t>
            </a:r>
            <a:r>
              <a:rPr lang="en-US"/>
              <a:t>Reduces the chance of missing out </a:t>
            </a:r>
            <a:r>
              <a:rPr lang="en-GB"/>
              <a:t>on new developments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Zoom into relevant news and extract the business intelligence for decision making</a:t>
            </a:r>
            <a:endParaRPr lang="en-GB" sz="1200"/>
          </a:p>
          <a:p>
            <a:endParaRPr lang="en-GB"/>
          </a:p>
          <a:p>
            <a:r>
              <a:rPr lang="en-GB"/>
              <a:t>Leave the repetitive work to machine and focus on the analytics where business decisions are made;</a:t>
            </a:r>
            <a:endParaRPr lang="en-GB">
              <a:cs typeface="Calibri"/>
            </a:endParaRPr>
          </a:p>
          <a:p>
            <a:endParaRPr lang="en-GB">
              <a:ea typeface="Calibri"/>
              <a:cs typeface="Calibri"/>
            </a:endParaRPr>
          </a:p>
        </p:txBody>
      </p:sp>
      <p:sp>
        <p:nvSpPr>
          <p:cNvPr id="4" name="Slide Number Placeholder 3"/>
          <p:cNvSpPr>
            <a:spLocks noGrp="1"/>
          </p:cNvSpPr>
          <p:nvPr>
            <p:ph type="sldNum" sz="quarter" idx="5"/>
          </p:nvPr>
        </p:nvSpPr>
        <p:spPr/>
        <p:txBody>
          <a:bodyPr/>
          <a:lstStyle/>
          <a:p>
            <a:fld id="{049CED80-F71A-4595-802A-041C95D4A8CC}" type="slidenum">
              <a:rPr lang="en-GB" smtClean="0"/>
              <a:t>7</a:t>
            </a:fld>
            <a:endParaRPr lang="en-GB"/>
          </a:p>
        </p:txBody>
      </p:sp>
    </p:spTree>
    <p:extLst>
      <p:ext uri="{BB962C8B-B14F-4D97-AF65-F5344CB8AC3E}">
        <p14:creationId xmlns:p14="http://schemas.microsoft.com/office/powerpoint/2010/main" val="2834704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Maggie</a:t>
            </a:r>
          </a:p>
          <a:p>
            <a:br>
              <a:rPr lang="en-US"/>
            </a:br>
            <a:r>
              <a:rPr lang="en-US"/>
              <a:t>I will now share with you how we implemented the project with Panasonic</a:t>
            </a:r>
            <a:endParaRPr lang="en-GB"/>
          </a:p>
        </p:txBody>
      </p:sp>
      <p:sp>
        <p:nvSpPr>
          <p:cNvPr id="4" name="Slide Number Placeholder 3"/>
          <p:cNvSpPr>
            <a:spLocks noGrp="1"/>
          </p:cNvSpPr>
          <p:nvPr>
            <p:ph type="sldNum" sz="quarter" idx="5"/>
          </p:nvPr>
        </p:nvSpPr>
        <p:spPr/>
        <p:txBody>
          <a:bodyPr/>
          <a:lstStyle/>
          <a:p>
            <a:fld id="{049CED80-F71A-4595-802A-041C95D4A8CC}" type="slidenum">
              <a:rPr lang="en-GB" smtClean="0"/>
              <a:t>8</a:t>
            </a:fld>
            <a:endParaRPr lang="en-GB"/>
          </a:p>
        </p:txBody>
      </p:sp>
    </p:spTree>
    <p:extLst>
      <p:ext uri="{BB962C8B-B14F-4D97-AF65-F5344CB8AC3E}">
        <p14:creationId xmlns:p14="http://schemas.microsoft.com/office/powerpoint/2010/main" val="653169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followed the Kaizen Continuous Improvement methodology of Plan, Do, Check and Act closely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Since we were new to all concepts of AI/ML and Demand Forecasting, therefore splitting the scope into bite size pieces through the Scrum Framework worked well for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Starting with Planning, we defined the scope together with our stakeholders – Panasonic’s Data Science Team and NUS Mentors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Then splitting the scope into smaller portions in a product backlog, we were able to deliver value quicker and learn, adapt and improve along the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In 2 week sprints, we started with sprint planning, picking up items from our product backlog into the sprint backlog,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We then started to DO – we had daily scrum meetings, and produced increments at the end of the sprint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Not forgetting to CHECK - we presented our deliverables during the sprint review/demo sessions with our stakeholders.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And ending with ACT – we captured our learnings through a sprint retrospective and added any additional requirements based on the feedback we gathered back to the product backlog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fld id="{BF467FFB-2E5E-46B7-93C3-F41DBD9AF5D4}" type="slidenum">
              <a:rPr lang="en-GB" smtClean="0"/>
              <a:t>9</a:t>
            </a:fld>
            <a:endParaRPr lang="en-GB"/>
          </a:p>
        </p:txBody>
      </p:sp>
    </p:spTree>
    <p:extLst>
      <p:ext uri="{BB962C8B-B14F-4D97-AF65-F5344CB8AC3E}">
        <p14:creationId xmlns:p14="http://schemas.microsoft.com/office/powerpoint/2010/main" val="2210284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2215121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fld id="{95BA4AAB-65F8-40D6-9038-5F290260C988}" type="datetimeFigureOut">
              <a:rPr lang="en-GB" smtClean="0"/>
              <a:t>03/01/2023</a:t>
            </a:fld>
            <a:endParaRPr lang="en-GB"/>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endParaRPr lang="en-GB"/>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12BE1C7D-3E07-45A6-A5AE-2DF59D7782C3}" type="slidenum">
              <a:rPr lang="en-GB" smtClean="0"/>
              <a:t>‹#›</a:t>
            </a:fld>
            <a:endParaRPr lang="en-GB"/>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496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fld id="{95BA4AAB-65F8-40D6-9038-5F290260C988}" type="datetimeFigureOut">
              <a:rPr lang="en-GB" smtClean="0"/>
              <a:t>03/01/2023</a:t>
            </a:fld>
            <a:endParaRPr lang="en-GB"/>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endParaRPr lang="en-GB"/>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12BE1C7D-3E07-45A6-A5AE-2DF59D7782C3}" type="slidenum">
              <a:rPr lang="en-GB" smtClean="0"/>
              <a:t>‹#›</a:t>
            </a:fld>
            <a:endParaRPr lang="en-GB"/>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496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95BA4AAB-65F8-40D6-9038-5F290260C988}" type="datetimeFigureOut">
              <a:rPr lang="en-GB" smtClean="0"/>
              <a:t>03/01/2023</a:t>
            </a:fld>
            <a:endParaRPr lang="en-GB"/>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GB"/>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12BE1C7D-3E07-45A6-A5AE-2DF59D7782C3}" type="slidenum">
              <a:rPr lang="en-GB" smtClean="0"/>
              <a:t>‹#›</a:t>
            </a:fld>
            <a:endParaRPr lang="en-GB"/>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582672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fld id="{95BA4AAB-65F8-40D6-9038-5F290260C988}" type="datetimeFigureOut">
              <a:rPr lang="en-GB" smtClean="0"/>
              <a:t>03/01/2023</a:t>
            </a:fld>
            <a:endParaRPr lang="en-GB"/>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endParaRPr lang="en-GB"/>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12BE1C7D-3E07-45A6-A5AE-2DF59D7782C3}" type="slidenum">
              <a:rPr lang="en-GB" smtClean="0"/>
              <a:t>‹#›</a:t>
            </a:fld>
            <a:endParaRPr lang="en-GB"/>
          </a:p>
        </p:txBody>
      </p:sp>
    </p:spTree>
    <p:extLst>
      <p:ext uri="{BB962C8B-B14F-4D97-AF65-F5344CB8AC3E}">
        <p14:creationId xmlns:p14="http://schemas.microsoft.com/office/powerpoint/2010/main" val="1436451003"/>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fld id="{95BA4AAB-65F8-40D6-9038-5F290260C988}" type="datetimeFigureOut">
              <a:rPr lang="en-GB" smtClean="0"/>
              <a:t>03/01/2023</a:t>
            </a:fld>
            <a:endParaRPr lang="en-GB"/>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endParaRPr lang="en-GB"/>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12BE1C7D-3E07-45A6-A5AE-2DF59D7782C3}" type="slidenum">
              <a:rPr lang="en-GB" smtClean="0"/>
              <a:t>‹#›</a:t>
            </a:fld>
            <a:endParaRPr lang="en-GB"/>
          </a:p>
        </p:txBody>
      </p:sp>
    </p:spTree>
    <p:extLst>
      <p:ext uri="{BB962C8B-B14F-4D97-AF65-F5344CB8AC3E}">
        <p14:creationId xmlns:p14="http://schemas.microsoft.com/office/powerpoint/2010/main" val="143645100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95BA4AAB-65F8-40D6-9038-5F290260C988}" type="datetimeFigureOut">
              <a:rPr lang="en-GB" smtClean="0"/>
              <a:t>03/01/2023</a:t>
            </a:fld>
            <a:endParaRPr lang="en-GB"/>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GB"/>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12BE1C7D-3E07-45A6-A5AE-2DF59D7782C3}" type="slidenum">
              <a:rPr lang="en-GB" smtClean="0"/>
              <a:t>‹#›</a:t>
            </a:fld>
            <a:endParaRPr lang="en-GB"/>
          </a:p>
        </p:txBody>
      </p:sp>
    </p:spTree>
    <p:extLst>
      <p:ext uri="{BB962C8B-B14F-4D97-AF65-F5344CB8AC3E}">
        <p14:creationId xmlns:p14="http://schemas.microsoft.com/office/powerpoint/2010/main" val="1745139212"/>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fld id="{95BA4AAB-65F8-40D6-9038-5F290260C988}" type="datetimeFigureOut">
              <a:rPr lang="en-GB" smtClean="0"/>
              <a:t>03/01/2023</a:t>
            </a:fld>
            <a:endParaRPr lang="en-GB"/>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endParaRPr lang="en-GB"/>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12BE1C7D-3E07-45A6-A5AE-2DF59D7782C3}" type="slidenum">
              <a:rPr lang="en-GB" smtClean="0"/>
              <a:t>‹#›</a:t>
            </a:fld>
            <a:endParaRPr lang="en-GB"/>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430487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95BA4AAB-65F8-40D6-9038-5F290260C988}" type="datetimeFigureOut">
              <a:rPr lang="en-GB" smtClean="0"/>
              <a:t>03/01/2023</a:t>
            </a:fld>
            <a:endParaRPr lang="en-GB"/>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GB"/>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12BE1C7D-3E07-45A6-A5AE-2DF59D7782C3}" type="slidenum">
              <a:rPr lang="en-GB" smtClean="0"/>
              <a:t>‹#›</a:t>
            </a:fld>
            <a:endParaRPr lang="en-GB"/>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2830532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95BA4AAB-65F8-40D6-9038-5F290260C988}" type="datetimeFigureOut">
              <a:rPr lang="en-GB" smtClean="0"/>
              <a:t>03/01/2023</a:t>
            </a:fld>
            <a:endParaRPr lang="en-GB"/>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GB"/>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12BE1C7D-3E07-45A6-A5AE-2DF59D7782C3}" type="slidenum">
              <a:rPr lang="en-GB" smtClean="0"/>
              <a:t>‹#›</a:t>
            </a:fld>
            <a:endParaRPr lang="en-GB"/>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2830532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fld id="{95BA4AAB-65F8-40D6-9038-5F290260C988}" type="datetimeFigureOut">
              <a:rPr lang="en-GB" smtClean="0"/>
              <a:t>03/01/2023</a:t>
            </a:fld>
            <a:endParaRPr lang="en-GB"/>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endParaRPr lang="en-GB"/>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12BE1C7D-3E07-45A6-A5AE-2DF59D7782C3}" type="slidenum">
              <a:rPr lang="en-GB" smtClean="0"/>
              <a:t>‹#›</a:t>
            </a:fld>
            <a:endParaRPr lang="en-GB"/>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302688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fld id="{95BA4AAB-65F8-40D6-9038-5F290260C988}" type="datetimeFigureOut">
              <a:rPr lang="en-GB" smtClean="0"/>
              <a:t>03/01/2023</a:t>
            </a:fld>
            <a:endParaRPr lang="en-GB"/>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endParaRPr lang="en-GB"/>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12BE1C7D-3E07-45A6-A5AE-2DF59D7782C3}" type="slidenum">
              <a:rPr lang="en-GB" smtClean="0"/>
              <a:t>‹#›</a:t>
            </a:fld>
            <a:endParaRPr lang="en-GB"/>
          </a:p>
        </p:txBody>
      </p:sp>
    </p:spTree>
    <p:extLst>
      <p:ext uri="{BB962C8B-B14F-4D97-AF65-F5344CB8AC3E}">
        <p14:creationId xmlns:p14="http://schemas.microsoft.com/office/powerpoint/2010/main" val="10300021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fld id="{95BA4AAB-65F8-40D6-9038-5F290260C988}" type="datetimeFigureOut">
              <a:rPr lang="en-GB" smtClean="0"/>
              <a:t>03/01/2023</a:t>
            </a:fld>
            <a:endParaRPr lang="en-GB"/>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endParaRPr lang="en-GB"/>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12BE1C7D-3E07-45A6-A5AE-2DF59D7782C3}" type="slidenum">
              <a:rPr lang="en-GB" smtClean="0"/>
              <a:t>‹#›</a:t>
            </a:fld>
            <a:endParaRPr lang="en-GB"/>
          </a:p>
        </p:txBody>
      </p:sp>
    </p:spTree>
    <p:extLst>
      <p:ext uri="{BB962C8B-B14F-4D97-AF65-F5344CB8AC3E}">
        <p14:creationId xmlns:p14="http://schemas.microsoft.com/office/powerpoint/2010/main" val="4348635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fld id="{95BA4AAB-65F8-40D6-9038-5F290260C988}" type="datetimeFigureOut">
              <a:rPr lang="en-GB" smtClean="0"/>
              <a:t>03/01/2023</a:t>
            </a:fld>
            <a:endParaRPr lang="en-GB"/>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endParaRPr lang="en-GB"/>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12BE1C7D-3E07-45A6-A5AE-2DF59D7782C3}" type="slidenum">
              <a:rPr lang="en-GB" smtClean="0"/>
              <a:t>‹#›</a:t>
            </a:fld>
            <a:endParaRPr lang="en-GB"/>
          </a:p>
        </p:txBody>
      </p:sp>
    </p:spTree>
    <p:extLst>
      <p:ext uri="{BB962C8B-B14F-4D97-AF65-F5344CB8AC3E}">
        <p14:creationId xmlns:p14="http://schemas.microsoft.com/office/powerpoint/2010/main" val="2393283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fld id="{95BA4AAB-65F8-40D6-9038-5F290260C988}" type="datetimeFigureOut">
              <a:rPr lang="en-GB" smtClean="0"/>
              <a:t>03/01/2023</a:t>
            </a:fld>
            <a:endParaRPr lang="en-GB"/>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endParaRPr lang="en-GB"/>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12BE1C7D-3E07-45A6-A5AE-2DF59D7782C3}" type="slidenum">
              <a:rPr lang="en-GB" smtClean="0"/>
              <a:t>‹#›</a:t>
            </a:fld>
            <a:endParaRPr lang="en-GB"/>
          </a:p>
        </p:txBody>
      </p:sp>
    </p:spTree>
    <p:extLst>
      <p:ext uri="{BB962C8B-B14F-4D97-AF65-F5344CB8AC3E}">
        <p14:creationId xmlns:p14="http://schemas.microsoft.com/office/powerpoint/2010/main" val="2393283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20" name="Google Shape;20;p4"/>
          <p:cNvSpPr txBox="1">
            <a:spLocks noGrp="1"/>
          </p:cNvSpPr>
          <p:nvPr>
            <p:ph type="title"/>
          </p:nvPr>
        </p:nvSpPr>
        <p:spPr>
          <a:xfrm>
            <a:off x="415600" y="521800"/>
            <a:ext cx="11360800" cy="8348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8757345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38DA1F-96B0-4997-9060-4AAA62F42395}" type="datetime1">
              <a:rPr lang="en-GB" smtClean="0"/>
              <a:t>03/01/2023</a:t>
            </a:fld>
            <a:endParaRPr lang="en-GB"/>
          </a:p>
        </p:txBody>
      </p:sp>
      <p:sp>
        <p:nvSpPr>
          <p:cNvPr id="5" name="Footer Placeholder 4"/>
          <p:cNvSpPr>
            <a:spLocks noGrp="1"/>
          </p:cNvSpPr>
          <p:nvPr>
            <p:ph type="ftr" sz="quarter" idx="11"/>
          </p:nvPr>
        </p:nvSpPr>
        <p:spPr/>
        <p:txBody>
          <a:bodyPr/>
          <a:lstStyle/>
          <a:p>
            <a:r>
              <a:rPr lang="en-GB"/>
              <a:t>Group 9C</a:t>
            </a:r>
          </a:p>
        </p:txBody>
      </p:sp>
      <p:sp>
        <p:nvSpPr>
          <p:cNvPr id="6" name="Slide Number Placeholder 5"/>
          <p:cNvSpPr>
            <a:spLocks noGrp="1"/>
          </p:cNvSpPr>
          <p:nvPr>
            <p:ph type="sldNum" sz="quarter" idx="12"/>
          </p:nvPr>
        </p:nvSpPr>
        <p:spPr/>
        <p:txBody>
          <a:bodyPr/>
          <a:lstStyle/>
          <a:p>
            <a:fld id="{C5713C6E-7BFC-4792-8BAD-A50F2B92337D}" type="slidenum">
              <a:rPr lang="en-GB" smtClean="0"/>
              <a:t>‹#›</a:t>
            </a:fld>
            <a:endParaRPr lang="en-GB"/>
          </a:p>
        </p:txBody>
      </p:sp>
    </p:spTree>
    <p:extLst>
      <p:ext uri="{BB962C8B-B14F-4D97-AF65-F5344CB8AC3E}">
        <p14:creationId xmlns:p14="http://schemas.microsoft.com/office/powerpoint/2010/main" val="2809517243"/>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2215121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fld id="{95BA4AAB-65F8-40D6-9038-5F290260C988}" type="datetimeFigureOut">
              <a:rPr lang="en-GB" smtClean="0"/>
              <a:t>03/01/2023</a:t>
            </a:fld>
            <a:endParaRPr lang="en-GB"/>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endParaRPr lang="en-GB"/>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12BE1C7D-3E07-45A6-A5AE-2DF59D7782C3}" type="slidenum">
              <a:rPr lang="en-GB" smtClean="0"/>
              <a:t>‹#›</a:t>
            </a:fld>
            <a:endParaRPr lang="en-GB"/>
          </a:p>
        </p:txBody>
      </p:sp>
    </p:spTree>
    <p:extLst>
      <p:ext uri="{BB962C8B-B14F-4D97-AF65-F5344CB8AC3E}">
        <p14:creationId xmlns:p14="http://schemas.microsoft.com/office/powerpoint/2010/main" val="1030002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fld id="{95BA4AAB-65F8-40D6-9038-5F290260C988}" type="datetimeFigureOut">
              <a:rPr lang="en-GB" smtClean="0"/>
              <a:t>03/01/2023</a:t>
            </a:fld>
            <a:endParaRPr lang="en-GB"/>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endParaRPr lang="en-GB"/>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12BE1C7D-3E07-45A6-A5AE-2DF59D7782C3}" type="slidenum">
              <a:rPr lang="en-GB" smtClean="0"/>
              <a:t>‹#›</a:t>
            </a:fld>
            <a:endParaRPr lang="en-GB"/>
          </a:p>
        </p:txBody>
      </p:sp>
      <p:grpSp>
        <p:nvGrpSpPr>
          <p:cNvPr id="7" name="Group 6">
            <a:extLst>
              <a:ext uri="{FF2B5EF4-FFF2-40B4-BE49-F238E27FC236}">
                <a16:creationId xmlns:a16="http://schemas.microsoft.com/office/drawing/2014/main" id="{D7A1CF8B-3479-49A3-A30E-2F2ECE962075}"/>
              </a:ext>
            </a:extLst>
          </p:cNvPr>
          <p:cNvGrpSpPr/>
          <p:nvPr/>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419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738572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738572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95BA4AAB-65F8-40D6-9038-5F290260C988}" type="datetimeFigureOut">
              <a:rPr lang="en-GB" smtClean="0"/>
              <a:t>03/01/2023</a:t>
            </a:fld>
            <a:endParaRPr lang="en-GB"/>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GB"/>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12BE1C7D-3E07-45A6-A5AE-2DF59D7782C3}" type="slidenum">
              <a:rPr lang="en-GB" smtClean="0"/>
              <a:t>‹#›</a:t>
            </a:fld>
            <a:endParaRPr lang="en-GB"/>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p>
        </p:txBody>
      </p:sp>
    </p:spTree>
    <p:extLst>
      <p:ext uri="{BB962C8B-B14F-4D97-AF65-F5344CB8AC3E}">
        <p14:creationId xmlns:p14="http://schemas.microsoft.com/office/powerpoint/2010/main" val="1347600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95BA4AAB-65F8-40D6-9038-5F290260C988}" type="datetimeFigureOut">
              <a:rPr lang="en-GB" smtClean="0"/>
              <a:t>03/01/2023</a:t>
            </a:fld>
            <a:endParaRPr lang="en-GB"/>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GB"/>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12BE1C7D-3E07-45A6-A5AE-2DF59D7782C3}" type="slidenum">
              <a:rPr lang="en-GB" smtClean="0"/>
              <a:t>‹#›</a:t>
            </a:fld>
            <a:endParaRPr lang="en-GB"/>
          </a:p>
        </p:txBody>
      </p:sp>
    </p:spTree>
    <p:extLst>
      <p:ext uri="{BB962C8B-B14F-4D97-AF65-F5344CB8AC3E}">
        <p14:creationId xmlns:p14="http://schemas.microsoft.com/office/powerpoint/2010/main" val="24353387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BA4AAB-65F8-40D6-9038-5F290260C988}" type="datetimeFigureOut">
              <a:rPr lang="en-GB" smtClean="0"/>
              <a:t>03/01/2023</a:t>
            </a:fld>
            <a:endParaRPr lang="en-GB"/>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BE1C7D-3E07-45A6-A5AE-2DF59D7782C3}" type="slidenum">
              <a:rPr lang="en-GB" smtClean="0"/>
              <a:t>‹#›</a:t>
            </a:fld>
            <a:endParaRPr lang="en-GB"/>
          </a:p>
        </p:txBody>
      </p:sp>
    </p:spTree>
    <p:extLst>
      <p:ext uri="{BB962C8B-B14F-4D97-AF65-F5344CB8AC3E}">
        <p14:creationId xmlns:p14="http://schemas.microsoft.com/office/powerpoint/2010/main" val="406947935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691" r:id="rId3"/>
    <p:sldLayoutId id="2147483692" r:id="rId4"/>
    <p:sldLayoutId id="2147483693" r:id="rId5"/>
    <p:sldLayoutId id="2147483711" r:id="rId6"/>
    <p:sldLayoutId id="2147483694" r:id="rId7"/>
    <p:sldLayoutId id="2147483695" r:id="rId8"/>
    <p:sldLayoutId id="2147483696" r:id="rId9"/>
    <p:sldLayoutId id="2147483712" r:id="rId10"/>
    <p:sldLayoutId id="2147483697" r:id="rId11"/>
    <p:sldLayoutId id="2147483698" r:id="rId12"/>
    <p:sldLayoutId id="2147483713" r:id="rId13"/>
    <p:sldLayoutId id="2147483699" r:id="rId14"/>
    <p:sldLayoutId id="2147483700" r:id="rId15"/>
    <p:sldLayoutId id="2147483701" r:id="rId16"/>
    <p:sldLayoutId id="2147483714" r:id="rId17"/>
    <p:sldLayoutId id="2147483702" r:id="rId18"/>
    <p:sldLayoutId id="2147483703" r:id="rId19"/>
    <p:sldLayoutId id="2147483704" r:id="rId20"/>
    <p:sldLayoutId id="2147483715" r:id="rId21"/>
    <p:sldLayoutId id="2147483705" r:id="rId22"/>
    <p:sldLayoutId id="2147483706" r:id="rId23"/>
    <p:sldLayoutId id="2147483708" r:id="rId24"/>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13" Type="http://schemas.microsoft.com/office/2007/relationships/hdphoto" Target="../media/hdphoto1.wdp"/><Relationship Id="rId18" Type="http://schemas.openxmlformats.org/officeDocument/2006/relationships/image" Target="../media/image59.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26.png"/><Relationship Id="rId17" Type="http://schemas.openxmlformats.org/officeDocument/2006/relationships/image" Target="../media/image58.svg"/><Relationship Id="rId2" Type="http://schemas.openxmlformats.org/officeDocument/2006/relationships/notesSlide" Target="../notesSlides/notesSlide11.xml"/><Relationship Id="rId16" Type="http://schemas.openxmlformats.org/officeDocument/2006/relationships/image" Target="../media/image57.png"/><Relationship Id="rId1" Type="http://schemas.openxmlformats.org/officeDocument/2006/relationships/slideLayout" Target="../slideLayouts/slideLayout2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hyperlink" Target="https://pixabay.com/en/head-the-dummy-avatar-man-tie-659652/" TargetMode="External"/><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hyperlink" Target="https://www.mckinsey.com/capabilities/operations/our-insights/to-improve-your-supply-chain-modernize-your-supply-chain-it" TargetMode="External"/><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hyperlink" Target="https://www.mckinsey.com/~/media/McKinsey/Industries/Semiconductors/Our%20Insights/Smartening%20up%20with%20artificial%20intelligence/Smartening-up-with-artificial-intelligence.ashx"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7.png"/><Relationship Id="rId3" Type="http://schemas.openxmlformats.org/officeDocument/2006/relationships/slideLayout" Target="../slideLayouts/slideLayout15.xml"/><Relationship Id="rId7" Type="http://schemas.openxmlformats.org/officeDocument/2006/relationships/image" Target="../media/image73.png"/><Relationship Id="rId12" Type="http://schemas.openxmlformats.org/officeDocument/2006/relationships/image" Target="../media/image76.png"/><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image" Target="../media/image72.png"/><Relationship Id="rId11" Type="http://schemas.openxmlformats.org/officeDocument/2006/relationships/image" Target="../media/image75.png"/><Relationship Id="rId5" Type="http://schemas.openxmlformats.org/officeDocument/2006/relationships/image" Target="../media/image24.png"/><Relationship Id="rId10" Type="http://schemas.openxmlformats.org/officeDocument/2006/relationships/image" Target="../media/image74.png"/><Relationship Id="rId4" Type="http://schemas.openxmlformats.org/officeDocument/2006/relationships/notesSlide" Target="../notesSlides/notesSlide18.xml"/><Relationship Id="rId9"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webm"/><Relationship Id="rId1" Type="http://schemas.microsoft.com/office/2007/relationships/media" Target="../media/media2.webm"/><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2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swimming, water sport, ocean floor&#10;&#10;Description automatically generated">
            <a:extLst>
              <a:ext uri="{FF2B5EF4-FFF2-40B4-BE49-F238E27FC236}">
                <a16:creationId xmlns:a16="http://schemas.microsoft.com/office/drawing/2014/main" id="{1796DBFD-0790-FDE9-C75A-38D206C2295D}"/>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5171" t="2426" r="9429" b="12284"/>
          <a:stretch/>
        </p:blipFill>
        <p:spPr>
          <a:xfrm>
            <a:off x="0" y="0"/>
            <a:ext cx="12192000" cy="6858000"/>
          </a:xfrm>
          <a:prstGeom prst="rect">
            <a:avLst/>
          </a:prstGeom>
        </p:spPr>
      </p:pic>
      <p:sp>
        <p:nvSpPr>
          <p:cNvPr id="8" name="TextBox 7">
            <a:extLst>
              <a:ext uri="{FF2B5EF4-FFF2-40B4-BE49-F238E27FC236}">
                <a16:creationId xmlns:a16="http://schemas.microsoft.com/office/drawing/2014/main" id="{99ED9A16-3B35-2596-3AF9-39E7C2E775D6}"/>
              </a:ext>
            </a:extLst>
          </p:cNvPr>
          <p:cNvSpPr txBox="1"/>
          <p:nvPr/>
        </p:nvSpPr>
        <p:spPr>
          <a:xfrm>
            <a:off x="296302" y="3864220"/>
            <a:ext cx="6077072" cy="1446550"/>
          </a:xfrm>
          <a:prstGeom prst="rect">
            <a:avLst/>
          </a:prstGeom>
          <a:noFill/>
        </p:spPr>
        <p:txBody>
          <a:bodyPr wrap="square" lIns="91440" tIns="45720" rIns="91440" bIns="45720" rtlCol="0" anchor="t">
            <a:spAutoFit/>
          </a:bodyPr>
          <a:lstStyle/>
          <a:p>
            <a:r>
              <a:rPr lang="ja-JP" altLang="en-US" sz="6000" b="0" i="0">
                <a:solidFill>
                  <a:schemeClr val="bg1"/>
                </a:solidFill>
                <a:effectLst/>
                <a:latin typeface="arial"/>
                <a:cs typeface="arial"/>
              </a:rPr>
              <a:t>未來 </a:t>
            </a:r>
            <a:r>
              <a:rPr lang="en-US" altLang="ja-JP" sz="6000" b="0" i="0">
                <a:solidFill>
                  <a:schemeClr val="bg1"/>
                </a:solidFill>
                <a:effectLst/>
                <a:latin typeface="arial"/>
                <a:cs typeface="arial"/>
              </a:rPr>
              <a:t>MIRAI</a:t>
            </a:r>
          </a:p>
          <a:p>
            <a:r>
              <a:rPr lang="en-US" sz="2800">
                <a:solidFill>
                  <a:schemeClr val="bg1"/>
                </a:solidFill>
                <a:latin typeface="arial"/>
                <a:cs typeface="arial"/>
              </a:rPr>
              <a:t>Demand Forecasting of the Future</a:t>
            </a:r>
          </a:p>
        </p:txBody>
      </p:sp>
    </p:spTree>
    <p:extLst>
      <p:ext uri="{BB962C8B-B14F-4D97-AF65-F5344CB8AC3E}">
        <p14:creationId xmlns:p14="http://schemas.microsoft.com/office/powerpoint/2010/main" val="3290471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344B14E-7100-8CE8-8830-5D1E5B194BC7}"/>
              </a:ext>
            </a:extLst>
          </p:cNvPr>
          <p:cNvSpPr/>
          <p:nvPr/>
        </p:nvSpPr>
        <p:spPr>
          <a:xfrm>
            <a:off x="9622725" y="827550"/>
            <a:ext cx="2159701" cy="295617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normAutofit fontScale="92500" lnSpcReduction="10000"/>
          </a:bodyPr>
          <a:lstStyle/>
          <a:p>
            <a:pPr algn="ctr"/>
            <a:r>
              <a:rPr lang="en-US" b="1">
                <a:solidFill>
                  <a:schemeClr val="tx1"/>
                </a:solidFill>
              </a:rPr>
              <a:t>SPRINT 4</a:t>
            </a:r>
          </a:p>
          <a:p>
            <a:pPr algn="ctr"/>
            <a:r>
              <a:rPr lang="en-US">
                <a:solidFill>
                  <a:schemeClr val="tx1"/>
                </a:solidFill>
              </a:rPr>
              <a:t>7 Nov – 1 Dec</a:t>
            </a:r>
          </a:p>
          <a:p>
            <a:pPr algn="ctr"/>
            <a:endParaRPr lang="en-US">
              <a:solidFill>
                <a:schemeClr val="tx1"/>
              </a:solidFill>
            </a:endParaRPr>
          </a:p>
          <a:p>
            <a:pPr marL="285750" indent="-285750">
              <a:buFont typeface="Arial" panose="020B0604020202020204" pitchFamily="34" charset="0"/>
              <a:buChar char="•"/>
            </a:pPr>
            <a:r>
              <a:rPr lang="en-US" sz="1600" u="sng">
                <a:solidFill>
                  <a:schemeClr val="tx1"/>
                </a:solidFill>
              </a:rPr>
              <a:t>Product Development</a:t>
            </a:r>
          </a:p>
          <a:p>
            <a:pPr marL="285750" indent="-285750">
              <a:buFont typeface="Arial" panose="020B0604020202020204" pitchFamily="34" charset="0"/>
              <a:buChar char="•"/>
            </a:pPr>
            <a:r>
              <a:rPr lang="en-US" sz="1600">
                <a:solidFill>
                  <a:schemeClr val="tx1"/>
                </a:solidFill>
              </a:rPr>
              <a:t>Company Website Development</a:t>
            </a:r>
          </a:p>
          <a:p>
            <a:pPr marL="285750" indent="-285750">
              <a:buFont typeface="Arial" panose="020B0604020202020204" pitchFamily="34" charset="0"/>
              <a:buChar char="•"/>
            </a:pPr>
            <a:r>
              <a:rPr lang="en-US" sz="1600">
                <a:solidFill>
                  <a:schemeClr val="tx1"/>
                </a:solidFill>
              </a:rPr>
              <a:t>Web App Development – python prototype hosted on </a:t>
            </a:r>
            <a:r>
              <a:rPr lang="en-US" sz="1600" err="1">
                <a:solidFill>
                  <a:schemeClr val="tx1"/>
                </a:solidFill>
              </a:rPr>
              <a:t>Streamlit</a:t>
            </a:r>
            <a:r>
              <a:rPr lang="en-US" sz="1600">
                <a:solidFill>
                  <a:schemeClr val="tx1"/>
                </a:solidFill>
              </a:rPr>
              <a:t> App</a:t>
            </a:r>
          </a:p>
          <a:p>
            <a:pPr marL="285750" indent="-285750">
              <a:buFont typeface="Arial" panose="020B0604020202020204" pitchFamily="34" charset="0"/>
              <a:buChar char="•"/>
            </a:pPr>
            <a:r>
              <a:rPr lang="en-US" sz="1600">
                <a:solidFill>
                  <a:schemeClr val="tx1"/>
                </a:solidFill>
              </a:rPr>
              <a:t>Database</a:t>
            </a:r>
          </a:p>
        </p:txBody>
      </p:sp>
      <p:sp>
        <p:nvSpPr>
          <p:cNvPr id="23" name="Rectangle 22">
            <a:extLst>
              <a:ext uri="{FF2B5EF4-FFF2-40B4-BE49-F238E27FC236}">
                <a16:creationId xmlns:a16="http://schemas.microsoft.com/office/drawing/2014/main" id="{6022B9EB-4014-E4C2-B016-1AD73B00E0D4}"/>
              </a:ext>
            </a:extLst>
          </p:cNvPr>
          <p:cNvSpPr/>
          <p:nvPr/>
        </p:nvSpPr>
        <p:spPr>
          <a:xfrm>
            <a:off x="5024453" y="827550"/>
            <a:ext cx="2170284" cy="295617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normAutofit lnSpcReduction="10000"/>
          </a:bodyPr>
          <a:lstStyle/>
          <a:p>
            <a:pPr algn="ctr"/>
            <a:r>
              <a:rPr lang="en-US" b="1">
                <a:solidFill>
                  <a:schemeClr val="tx1"/>
                </a:solidFill>
              </a:rPr>
              <a:t>SPRINT 2</a:t>
            </a:r>
          </a:p>
          <a:p>
            <a:pPr algn="ctr"/>
            <a:r>
              <a:rPr lang="en-US">
                <a:solidFill>
                  <a:schemeClr val="tx1"/>
                </a:solidFill>
              </a:rPr>
              <a:t>5 Sep – 22 Sep</a:t>
            </a:r>
          </a:p>
          <a:p>
            <a:pPr algn="ctr"/>
            <a:endParaRPr lang="en-US">
              <a:solidFill>
                <a:schemeClr val="tx1"/>
              </a:solidFill>
            </a:endParaRPr>
          </a:p>
          <a:p>
            <a:r>
              <a:rPr lang="en-US" sz="1600" u="sng">
                <a:solidFill>
                  <a:schemeClr val="tx1"/>
                </a:solidFill>
              </a:rPr>
              <a:t>Cause and Effect </a:t>
            </a:r>
            <a:r>
              <a:rPr lang="en-US" sz="1600" u="sng" err="1">
                <a:solidFill>
                  <a:schemeClr val="tx1"/>
                </a:solidFill>
              </a:rPr>
              <a:t>Optimisation</a:t>
            </a:r>
            <a:endParaRPr lang="en-US" sz="1600" u="sng">
              <a:solidFill>
                <a:schemeClr val="tx1"/>
              </a:solidFill>
            </a:endParaRPr>
          </a:p>
          <a:p>
            <a:pPr marL="285750" indent="-285750">
              <a:buFont typeface="Arial" panose="020B0604020202020204" pitchFamily="34" charset="0"/>
              <a:buChar char="•"/>
            </a:pPr>
            <a:r>
              <a:rPr lang="en-US" sz="1600">
                <a:solidFill>
                  <a:schemeClr val="tx1"/>
                </a:solidFill>
                <a:ea typeface="+mn-lt"/>
                <a:cs typeface="+mn-lt"/>
              </a:rPr>
              <a:t>Data Preprocessing</a:t>
            </a:r>
            <a:endParaRPr lang="en-US">
              <a:solidFill>
                <a:schemeClr val="tx1"/>
              </a:solidFill>
            </a:endParaRPr>
          </a:p>
          <a:p>
            <a:pPr marL="285750" indent="-285750">
              <a:buFont typeface="Arial" panose="020B0604020202020204" pitchFamily="34" charset="0"/>
              <a:buChar char="•"/>
            </a:pPr>
            <a:r>
              <a:rPr lang="en-US" sz="1600">
                <a:solidFill>
                  <a:schemeClr val="tx1"/>
                </a:solidFill>
                <a:ea typeface="+mn-lt"/>
                <a:cs typeface="+mn-lt"/>
              </a:rPr>
              <a:t>Oversampling for Imbalanced Data</a:t>
            </a:r>
          </a:p>
          <a:p>
            <a:pPr marL="285750" indent="-285750">
              <a:buFont typeface="Arial" panose="020B0604020202020204" pitchFamily="34" charset="0"/>
              <a:buChar char="•"/>
            </a:pPr>
            <a:r>
              <a:rPr lang="en-US" sz="1600">
                <a:solidFill>
                  <a:schemeClr val="tx1"/>
                </a:solidFill>
                <a:ea typeface="+mn-lt"/>
                <a:cs typeface="+mn-lt"/>
              </a:rPr>
              <a:t>N-Gram Vectorization</a:t>
            </a:r>
            <a:endParaRPr lang="en-US" sz="1600">
              <a:solidFill>
                <a:schemeClr val="tx1"/>
              </a:solidFill>
            </a:endParaRPr>
          </a:p>
          <a:p>
            <a:pPr marL="285750" indent="-285750">
              <a:buFont typeface="Arial" panose="020B0604020202020204" pitchFamily="34" charset="0"/>
              <a:buChar char="•"/>
            </a:pPr>
            <a:r>
              <a:rPr lang="en-US" sz="1600">
                <a:solidFill>
                  <a:schemeClr val="tx1"/>
                </a:solidFill>
              </a:rPr>
              <a:t>SVM Linear Kernel</a:t>
            </a:r>
          </a:p>
          <a:p>
            <a:pPr marL="285750" indent="-285750">
              <a:buFont typeface="Arial" panose="020B0604020202020204" pitchFamily="34" charset="0"/>
              <a:buChar char="•"/>
            </a:pPr>
            <a:r>
              <a:rPr lang="en-US" sz="1600">
                <a:solidFill>
                  <a:schemeClr val="tx1"/>
                </a:solidFill>
                <a:ea typeface="+mn-lt"/>
                <a:cs typeface="+mn-lt"/>
              </a:rPr>
              <a:t>Binary Classifier</a:t>
            </a:r>
            <a:endParaRPr lang="en-US" sz="1600">
              <a:solidFill>
                <a:schemeClr val="tx1"/>
              </a:solidFill>
            </a:endParaRPr>
          </a:p>
          <a:p>
            <a:endParaRPr lang="en-US" sz="1600">
              <a:solidFill>
                <a:schemeClr val="tx1"/>
              </a:solidFill>
              <a:ea typeface="+mn-lt"/>
              <a:cs typeface="+mn-lt"/>
            </a:endParaRPr>
          </a:p>
          <a:p>
            <a:endParaRPr lang="en-US">
              <a:solidFill>
                <a:schemeClr val="tx1"/>
              </a:solidFill>
            </a:endParaRPr>
          </a:p>
          <a:p>
            <a:pPr marL="285750" indent="-285750">
              <a:buFont typeface="Arial" panose="020B0604020202020204" pitchFamily="34" charset="0"/>
              <a:buChar char="•"/>
            </a:pPr>
            <a:endParaRPr lang="en-GB">
              <a:solidFill>
                <a:schemeClr val="tx1"/>
              </a:solidFill>
            </a:endParaRPr>
          </a:p>
        </p:txBody>
      </p:sp>
      <p:sp>
        <p:nvSpPr>
          <p:cNvPr id="24" name="Rectangle 23">
            <a:extLst>
              <a:ext uri="{FF2B5EF4-FFF2-40B4-BE49-F238E27FC236}">
                <a16:creationId xmlns:a16="http://schemas.microsoft.com/office/drawing/2014/main" id="{00CDDC46-BE4C-08E2-27F9-901BFFB3C4D9}"/>
              </a:ext>
            </a:extLst>
          </p:cNvPr>
          <p:cNvSpPr/>
          <p:nvPr/>
        </p:nvSpPr>
        <p:spPr>
          <a:xfrm>
            <a:off x="415600" y="827550"/>
            <a:ext cx="2180867" cy="295617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normAutofit fontScale="92500"/>
          </a:bodyPr>
          <a:lstStyle/>
          <a:p>
            <a:pPr algn="ctr"/>
            <a:r>
              <a:rPr lang="en-US" b="1">
                <a:solidFill>
                  <a:schemeClr val="tx1"/>
                </a:solidFill>
              </a:rPr>
              <a:t>SPRINT 0</a:t>
            </a:r>
          </a:p>
          <a:p>
            <a:pPr algn="ctr"/>
            <a:r>
              <a:rPr lang="en-US">
                <a:solidFill>
                  <a:schemeClr val="tx1"/>
                </a:solidFill>
              </a:rPr>
              <a:t>1 Aug – 17 Aug</a:t>
            </a:r>
          </a:p>
          <a:p>
            <a:pPr algn="ctr"/>
            <a:endParaRPr lang="en-GB">
              <a:solidFill>
                <a:schemeClr val="tx1"/>
              </a:solidFill>
            </a:endParaRPr>
          </a:p>
          <a:p>
            <a:pPr marL="285750" indent="-285750">
              <a:buFont typeface="Arial" panose="020B0604020202020204" pitchFamily="34" charset="0"/>
              <a:buChar char="•"/>
            </a:pPr>
            <a:r>
              <a:rPr lang="en-GB" sz="1600">
                <a:solidFill>
                  <a:schemeClr val="tx1"/>
                </a:solidFill>
              </a:rPr>
              <a:t>Stakeholder Meeting</a:t>
            </a:r>
          </a:p>
          <a:p>
            <a:pPr marL="285750" indent="-285750">
              <a:buFont typeface="Arial" panose="020B0604020202020204" pitchFamily="34" charset="0"/>
              <a:buChar char="•"/>
            </a:pPr>
            <a:r>
              <a:rPr lang="en-GB" sz="1600">
                <a:solidFill>
                  <a:schemeClr val="tx1"/>
                </a:solidFill>
              </a:rPr>
              <a:t>Workshop on Product Planning &amp; Project Scope</a:t>
            </a:r>
          </a:p>
          <a:p>
            <a:pPr marL="285750" indent="-285750">
              <a:buFont typeface="Arial" panose="020B0604020202020204" pitchFamily="34" charset="0"/>
              <a:buChar char="•"/>
            </a:pPr>
            <a:r>
              <a:rPr lang="en-GB" sz="1600">
                <a:solidFill>
                  <a:schemeClr val="tx1"/>
                </a:solidFill>
              </a:rPr>
              <a:t>Workshop on Sales/Supply Chain Management</a:t>
            </a:r>
          </a:p>
          <a:p>
            <a:pPr marL="285750" indent="-285750">
              <a:buFont typeface="Arial" panose="020B0604020202020204" pitchFamily="34" charset="0"/>
              <a:buChar char="•"/>
            </a:pPr>
            <a:r>
              <a:rPr lang="en-GB" sz="1600">
                <a:solidFill>
                  <a:schemeClr val="tx1"/>
                </a:solidFill>
              </a:rPr>
              <a:t>CS124 Stanford University (NLP)</a:t>
            </a:r>
          </a:p>
        </p:txBody>
      </p:sp>
      <p:sp>
        <p:nvSpPr>
          <p:cNvPr id="25" name="Rectangle 24">
            <a:extLst>
              <a:ext uri="{FF2B5EF4-FFF2-40B4-BE49-F238E27FC236}">
                <a16:creationId xmlns:a16="http://schemas.microsoft.com/office/drawing/2014/main" id="{088B108E-96E5-D432-264E-489FAFF5A21D}"/>
              </a:ext>
            </a:extLst>
          </p:cNvPr>
          <p:cNvSpPr/>
          <p:nvPr/>
        </p:nvSpPr>
        <p:spPr>
          <a:xfrm>
            <a:off x="7323589" y="827550"/>
            <a:ext cx="2170284" cy="295617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normAutofit lnSpcReduction="10000"/>
          </a:bodyPr>
          <a:lstStyle/>
          <a:p>
            <a:pPr algn="ctr"/>
            <a:r>
              <a:rPr lang="en-US" b="1">
                <a:solidFill>
                  <a:schemeClr val="tx1"/>
                </a:solidFill>
              </a:rPr>
              <a:t>SPRINT 3</a:t>
            </a:r>
          </a:p>
          <a:p>
            <a:pPr algn="ctr"/>
            <a:r>
              <a:rPr lang="en-US">
                <a:solidFill>
                  <a:schemeClr val="tx1"/>
                </a:solidFill>
              </a:rPr>
              <a:t>10 Oct – 20 Oct</a:t>
            </a:r>
          </a:p>
          <a:p>
            <a:pPr algn="ctr"/>
            <a:endParaRPr lang="en-US">
              <a:solidFill>
                <a:schemeClr val="tx1"/>
              </a:solidFill>
            </a:endParaRPr>
          </a:p>
          <a:p>
            <a:pPr marL="285750" indent="-285750">
              <a:buFont typeface="Arial" panose="020B0604020202020204" pitchFamily="34" charset="0"/>
              <a:buChar char="•"/>
            </a:pPr>
            <a:r>
              <a:rPr lang="en-GB" sz="1600" u="sng">
                <a:solidFill>
                  <a:schemeClr val="tx1"/>
                </a:solidFill>
              </a:rPr>
              <a:t>Temporal Information Extraction </a:t>
            </a:r>
            <a:r>
              <a:rPr lang="en-GB" sz="1600">
                <a:solidFill>
                  <a:schemeClr val="tx1"/>
                </a:solidFill>
              </a:rPr>
              <a:t>using Spacy w BERT</a:t>
            </a:r>
          </a:p>
          <a:p>
            <a:pPr marL="285750" indent="-285750">
              <a:buFont typeface="Arial" panose="020B0604020202020204" pitchFamily="34" charset="0"/>
              <a:buChar char="•"/>
            </a:pPr>
            <a:r>
              <a:rPr lang="en-GB" sz="1600">
                <a:solidFill>
                  <a:schemeClr val="tx1"/>
                </a:solidFill>
              </a:rPr>
              <a:t>Product Development – </a:t>
            </a:r>
            <a:r>
              <a:rPr lang="en-GB" sz="1600" err="1">
                <a:solidFill>
                  <a:schemeClr val="tx1"/>
                </a:solidFill>
              </a:rPr>
              <a:t>Powerpoint</a:t>
            </a:r>
            <a:r>
              <a:rPr lang="en-GB" sz="1600">
                <a:solidFill>
                  <a:schemeClr val="tx1"/>
                </a:solidFill>
              </a:rPr>
              <a:t> prototype, </a:t>
            </a:r>
            <a:r>
              <a:rPr lang="en-GB" sz="1600" err="1">
                <a:solidFill>
                  <a:schemeClr val="tx1"/>
                </a:solidFill>
              </a:rPr>
              <a:t>PowerBI</a:t>
            </a:r>
            <a:r>
              <a:rPr lang="en-GB" sz="1600">
                <a:solidFill>
                  <a:schemeClr val="tx1"/>
                </a:solidFill>
              </a:rPr>
              <a:t> prototype</a:t>
            </a:r>
          </a:p>
        </p:txBody>
      </p:sp>
      <p:sp>
        <p:nvSpPr>
          <p:cNvPr id="26" name="Rectangle 25">
            <a:extLst>
              <a:ext uri="{FF2B5EF4-FFF2-40B4-BE49-F238E27FC236}">
                <a16:creationId xmlns:a16="http://schemas.microsoft.com/office/drawing/2014/main" id="{2C5D8491-AB51-B1F3-6A61-5D889B61BCD3}"/>
              </a:ext>
            </a:extLst>
          </p:cNvPr>
          <p:cNvSpPr/>
          <p:nvPr/>
        </p:nvSpPr>
        <p:spPr>
          <a:xfrm>
            <a:off x="2725318" y="827550"/>
            <a:ext cx="2170284" cy="295617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normAutofit/>
          </a:bodyPr>
          <a:lstStyle/>
          <a:p>
            <a:pPr algn="ctr"/>
            <a:r>
              <a:rPr lang="en-US" b="1">
                <a:solidFill>
                  <a:schemeClr val="tx1"/>
                </a:solidFill>
              </a:rPr>
              <a:t>SPRINT 1</a:t>
            </a:r>
          </a:p>
          <a:p>
            <a:pPr algn="ctr"/>
            <a:r>
              <a:rPr lang="en-US">
                <a:solidFill>
                  <a:schemeClr val="tx1"/>
                </a:solidFill>
              </a:rPr>
              <a:t>18 Aug – 2 Sep</a:t>
            </a:r>
          </a:p>
          <a:p>
            <a:pPr algn="ctr"/>
            <a:endParaRPr lang="en-US">
              <a:solidFill>
                <a:schemeClr val="tx1"/>
              </a:solidFill>
            </a:endParaRPr>
          </a:p>
          <a:p>
            <a:r>
              <a:rPr lang="en-US" sz="1600" u="sng">
                <a:solidFill>
                  <a:schemeClr val="tx1"/>
                </a:solidFill>
              </a:rPr>
              <a:t>Cause and Effect Identification </a:t>
            </a:r>
          </a:p>
          <a:p>
            <a:pPr marL="285750" indent="-285750">
              <a:buFont typeface="Arial" panose="020B0604020202020204" pitchFamily="34" charset="0"/>
              <a:buChar char="•"/>
            </a:pPr>
            <a:r>
              <a:rPr lang="en-US" sz="1600">
                <a:solidFill>
                  <a:schemeClr val="tx1"/>
                </a:solidFill>
                <a:ea typeface="+mn-lt"/>
                <a:cs typeface="+mn-lt"/>
              </a:rPr>
              <a:t>Identify Data</a:t>
            </a:r>
          </a:p>
          <a:p>
            <a:pPr marL="285750" indent="-285750">
              <a:buFont typeface="Arial" panose="020B0604020202020204" pitchFamily="34" charset="0"/>
              <a:buChar char="•"/>
            </a:pPr>
            <a:r>
              <a:rPr lang="en-US" sz="1600">
                <a:solidFill>
                  <a:schemeClr val="tx1"/>
                </a:solidFill>
              </a:rPr>
              <a:t>Data Visualization</a:t>
            </a:r>
          </a:p>
          <a:p>
            <a:pPr marL="285750" indent="-285750">
              <a:buFont typeface="Arial" panose="020B0604020202020204" pitchFamily="34" charset="0"/>
              <a:buChar char="•"/>
            </a:pPr>
            <a:r>
              <a:rPr lang="en-US" sz="1600">
                <a:solidFill>
                  <a:schemeClr val="tx1"/>
                </a:solidFill>
              </a:rPr>
              <a:t>Model Training</a:t>
            </a:r>
          </a:p>
          <a:p>
            <a:pPr marL="285750" indent="-285750">
              <a:buFont typeface="Arial" panose="020B0604020202020204" pitchFamily="34" charset="0"/>
              <a:buChar char="•"/>
            </a:pPr>
            <a:r>
              <a:rPr lang="en-US" sz="1600">
                <a:solidFill>
                  <a:schemeClr val="tx1"/>
                </a:solidFill>
              </a:rPr>
              <a:t>Model Evaluation</a:t>
            </a:r>
          </a:p>
          <a:p>
            <a:pPr marL="285750" indent="-285750">
              <a:buFont typeface="Arial" panose="020B0604020202020204" pitchFamily="34" charset="0"/>
              <a:buChar char="•"/>
            </a:pPr>
            <a:r>
              <a:rPr lang="en-US" sz="1600">
                <a:solidFill>
                  <a:schemeClr val="tx1"/>
                </a:solidFill>
                <a:ea typeface="+mn-lt"/>
                <a:cs typeface="+mn-lt"/>
              </a:rPr>
              <a:t>Multi-class Classifier</a:t>
            </a:r>
            <a:endParaRPr lang="en-US" sz="1600">
              <a:solidFill>
                <a:schemeClr val="tx1"/>
              </a:solidFill>
            </a:endParaRPr>
          </a:p>
        </p:txBody>
      </p:sp>
      <p:sp>
        <p:nvSpPr>
          <p:cNvPr id="6" name="Title 3">
            <a:extLst>
              <a:ext uri="{FF2B5EF4-FFF2-40B4-BE49-F238E27FC236}">
                <a16:creationId xmlns:a16="http://schemas.microsoft.com/office/drawing/2014/main" id="{106D0269-23C9-DD44-372B-033BFAA1EACB}"/>
              </a:ext>
            </a:extLst>
          </p:cNvPr>
          <p:cNvSpPr txBox="1">
            <a:spLocks/>
          </p:cNvSpPr>
          <p:nvPr/>
        </p:nvSpPr>
        <p:spPr>
          <a:xfrm>
            <a:off x="415600" y="5273717"/>
            <a:ext cx="11360800" cy="369134"/>
          </a:xfrm>
          <a:prstGeom prst="rect">
            <a:avLst/>
          </a:prstGeom>
        </p:spPr>
        <p:txBody>
          <a:bodyPr spcFirstLastPara="1" vert="horz" wrap="square" lIns="91425" tIns="91425" rIns="91425" bIns="91425" rtlCol="0" anchor="t" anchorCtr="0">
            <a:normAutofit fontScale="92500" lnSpcReduction="20000"/>
          </a:bodyPr>
          <a:lstStyle>
            <a:lvl1pPr lvl="0" algn="l" defTabSz="914400" rtl="0" eaLnBrk="1" latinLnBrk="0" hangingPunct="1">
              <a:lnSpc>
                <a:spcPct val="90000"/>
              </a:lnSpc>
              <a:spcBef>
                <a:spcPts val="0"/>
              </a:spcBef>
              <a:spcAft>
                <a:spcPts val="0"/>
              </a:spcAft>
              <a:buSzPts val="3200"/>
              <a:buNone/>
              <a:defRPr sz="4400" kern="1200" cap="all" baseline="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pPr algn="ctr"/>
            <a:r>
              <a:rPr lang="en-US" sz="1800" b="1">
                <a:solidFill>
                  <a:srgbClr val="000000"/>
                </a:solidFill>
              </a:rPr>
              <a:t>Skills/Tools Utilized</a:t>
            </a:r>
          </a:p>
        </p:txBody>
      </p:sp>
      <p:sp>
        <p:nvSpPr>
          <p:cNvPr id="2" name="Rectangle 1">
            <a:extLst>
              <a:ext uri="{FF2B5EF4-FFF2-40B4-BE49-F238E27FC236}">
                <a16:creationId xmlns:a16="http://schemas.microsoft.com/office/drawing/2014/main" id="{1698BF92-588D-EEBD-F058-5F8DA710C63D}"/>
              </a:ext>
            </a:extLst>
          </p:cNvPr>
          <p:cNvSpPr/>
          <p:nvPr/>
        </p:nvSpPr>
        <p:spPr>
          <a:xfrm>
            <a:off x="412672" y="5590048"/>
            <a:ext cx="11367200" cy="100924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1200150" indent="-285750">
              <a:buFont typeface="Arial"/>
              <a:buChar char="•"/>
            </a:pPr>
            <a:r>
              <a:rPr lang="en-US" sz="1600" b="1">
                <a:solidFill>
                  <a:schemeClr val="tx1"/>
                </a:solidFill>
                <a:ea typeface="+mn-lt"/>
                <a:cs typeface="+mn-lt"/>
              </a:rPr>
              <a:t>Applied SCRUM:</a:t>
            </a:r>
            <a:r>
              <a:rPr lang="en-US" sz="1600">
                <a:solidFill>
                  <a:schemeClr val="tx1"/>
                </a:solidFill>
                <a:ea typeface="+mn-lt"/>
                <a:cs typeface="+mn-lt"/>
              </a:rPr>
              <a:t> Collab tools - MURAL &amp; MIRO, </a:t>
            </a:r>
            <a:r>
              <a:rPr lang="en-US" sz="1600" err="1">
                <a:solidFill>
                  <a:schemeClr val="tx1"/>
                </a:solidFill>
                <a:ea typeface="+mn-lt"/>
                <a:cs typeface="+mn-lt"/>
              </a:rPr>
              <a:t>KanBan</a:t>
            </a:r>
            <a:r>
              <a:rPr lang="en-US" sz="1600">
                <a:solidFill>
                  <a:schemeClr val="tx1"/>
                </a:solidFill>
                <a:ea typeface="+mn-lt"/>
                <a:cs typeface="+mn-lt"/>
              </a:rPr>
              <a:t>, TEAMS</a:t>
            </a:r>
            <a:endParaRPr lang="en-US" sz="1600" b="1">
              <a:solidFill>
                <a:schemeClr val="tx1"/>
              </a:solidFill>
              <a:ea typeface="+mn-lt"/>
              <a:cs typeface="+mn-lt"/>
            </a:endParaRPr>
          </a:p>
          <a:p>
            <a:pPr marL="1200150" indent="-285750">
              <a:buFont typeface="Arial"/>
              <a:buChar char="•"/>
            </a:pPr>
            <a:r>
              <a:rPr lang="en-US" sz="1600" b="1">
                <a:solidFill>
                  <a:schemeClr val="tx1"/>
                </a:solidFill>
                <a:ea typeface="+mn-lt"/>
                <a:cs typeface="+mn-lt"/>
              </a:rPr>
              <a:t>Python Libraries: </a:t>
            </a:r>
            <a:r>
              <a:rPr lang="en-US" sz="1600">
                <a:solidFill>
                  <a:schemeClr val="tx1"/>
                </a:solidFill>
                <a:ea typeface="+mn-lt"/>
                <a:cs typeface="+mn-lt"/>
              </a:rPr>
              <a:t>Pandas, </a:t>
            </a:r>
            <a:r>
              <a:rPr lang="en-US" sz="1600" err="1">
                <a:solidFill>
                  <a:schemeClr val="tx1"/>
                </a:solidFill>
                <a:ea typeface="+mn-lt"/>
                <a:cs typeface="+mn-lt"/>
              </a:rPr>
              <a:t>Numpy</a:t>
            </a:r>
            <a:r>
              <a:rPr lang="en-US" sz="1600">
                <a:solidFill>
                  <a:schemeClr val="tx1"/>
                </a:solidFill>
                <a:ea typeface="+mn-lt"/>
                <a:cs typeface="+mn-lt"/>
              </a:rPr>
              <a:t>, </a:t>
            </a:r>
            <a:r>
              <a:rPr lang="en-US" sz="1600" err="1">
                <a:solidFill>
                  <a:schemeClr val="tx1"/>
                </a:solidFill>
                <a:ea typeface="+mn-lt"/>
                <a:cs typeface="+mn-lt"/>
              </a:rPr>
              <a:t>SKLearn</a:t>
            </a:r>
            <a:r>
              <a:rPr lang="en-US" sz="1600">
                <a:solidFill>
                  <a:schemeClr val="tx1"/>
                </a:solidFill>
                <a:ea typeface="+mn-lt"/>
                <a:cs typeface="+mn-lt"/>
              </a:rPr>
              <a:t>, Seaborn, Matplotlib, NLTK, Spacy (w BERT), Regex</a:t>
            </a:r>
            <a:endParaRPr lang="en-US" sz="1600" b="1">
              <a:solidFill>
                <a:schemeClr val="tx1"/>
              </a:solidFill>
              <a:ea typeface="+mn-lt"/>
              <a:cs typeface="+mn-lt"/>
            </a:endParaRPr>
          </a:p>
          <a:p>
            <a:pPr marL="1200150" indent="-285750">
              <a:buFont typeface="Arial"/>
              <a:buChar char="•"/>
            </a:pPr>
            <a:r>
              <a:rPr lang="en-US" sz="1600" b="1" err="1">
                <a:solidFill>
                  <a:schemeClr val="tx1"/>
                </a:solidFill>
                <a:ea typeface="+mn-lt"/>
                <a:cs typeface="+mn-lt"/>
              </a:rPr>
              <a:t>FrontEnd</a:t>
            </a:r>
            <a:r>
              <a:rPr lang="en-US" sz="1600" b="1">
                <a:solidFill>
                  <a:schemeClr val="tx1"/>
                </a:solidFill>
                <a:ea typeface="+mn-lt"/>
                <a:cs typeface="+mn-lt"/>
              </a:rPr>
              <a:t>/Middleware/Backend: </a:t>
            </a:r>
            <a:r>
              <a:rPr lang="en-US" sz="1600" err="1">
                <a:solidFill>
                  <a:schemeClr val="tx1"/>
                </a:solidFill>
                <a:ea typeface="+mn-lt"/>
                <a:cs typeface="+mn-lt"/>
              </a:rPr>
              <a:t>Streamlit</a:t>
            </a:r>
            <a:r>
              <a:rPr lang="en-US" sz="1600">
                <a:solidFill>
                  <a:schemeClr val="tx1"/>
                </a:solidFill>
                <a:ea typeface="+mn-lt"/>
                <a:cs typeface="+mn-lt"/>
              </a:rPr>
              <a:t>, MySQL, </a:t>
            </a:r>
            <a:r>
              <a:rPr lang="en-US" sz="1600" err="1">
                <a:solidFill>
                  <a:schemeClr val="tx1"/>
                </a:solidFill>
                <a:ea typeface="+mn-lt"/>
                <a:cs typeface="+mn-lt"/>
              </a:rPr>
              <a:t>NEWSApi</a:t>
            </a:r>
            <a:endParaRPr lang="en-US" sz="1600" b="1" err="1">
              <a:solidFill>
                <a:schemeClr val="tx1"/>
              </a:solidFill>
              <a:ea typeface="+mn-lt"/>
              <a:cs typeface="+mn-lt"/>
            </a:endParaRPr>
          </a:p>
          <a:p>
            <a:pPr marL="1200150" indent="-285750">
              <a:buFont typeface="Arial"/>
              <a:buChar char="•"/>
            </a:pPr>
            <a:r>
              <a:rPr lang="en-US" sz="1600" b="1">
                <a:solidFill>
                  <a:schemeClr val="tx1"/>
                </a:solidFill>
                <a:ea typeface="+mn-lt"/>
                <a:cs typeface="+mn-lt"/>
              </a:rPr>
              <a:t>DevOps:</a:t>
            </a:r>
            <a:r>
              <a:rPr lang="en-US" sz="1600">
                <a:solidFill>
                  <a:schemeClr val="tx1"/>
                </a:solidFill>
                <a:ea typeface="+mn-lt"/>
                <a:cs typeface="+mn-lt"/>
              </a:rPr>
              <a:t> </a:t>
            </a:r>
            <a:r>
              <a:rPr lang="en-US" sz="1600" err="1">
                <a:solidFill>
                  <a:schemeClr val="tx1"/>
                </a:solidFill>
                <a:ea typeface="+mn-lt"/>
                <a:cs typeface="+mn-lt"/>
              </a:rPr>
              <a:t>Github</a:t>
            </a:r>
            <a:r>
              <a:rPr lang="en-US" sz="1600">
                <a:solidFill>
                  <a:schemeClr val="tx1"/>
                </a:solidFill>
                <a:ea typeface="+mn-lt"/>
                <a:cs typeface="+mn-lt"/>
              </a:rPr>
              <a:t>, Google </a:t>
            </a:r>
            <a:r>
              <a:rPr lang="en-US" sz="1600" err="1">
                <a:solidFill>
                  <a:schemeClr val="tx1"/>
                </a:solidFill>
                <a:ea typeface="+mn-lt"/>
                <a:cs typeface="+mn-lt"/>
              </a:rPr>
              <a:t>Colab</a:t>
            </a:r>
            <a:endParaRPr lang="en-US" sz="1600" b="1" err="1">
              <a:solidFill>
                <a:srgbClr val="FFFFFF"/>
              </a:solidFill>
            </a:endParaRPr>
          </a:p>
        </p:txBody>
      </p:sp>
      <p:sp>
        <p:nvSpPr>
          <p:cNvPr id="3" name="TextBox 2">
            <a:extLst>
              <a:ext uri="{FF2B5EF4-FFF2-40B4-BE49-F238E27FC236}">
                <a16:creationId xmlns:a16="http://schemas.microsoft.com/office/drawing/2014/main" id="{8495D34B-4214-EFDA-87D1-93B6757EF398}"/>
              </a:ext>
            </a:extLst>
          </p:cNvPr>
          <p:cNvSpPr txBox="1"/>
          <p:nvPr/>
        </p:nvSpPr>
        <p:spPr>
          <a:xfrm>
            <a:off x="2725318" y="3940974"/>
            <a:ext cx="2170284" cy="1216982"/>
          </a:xfrm>
          <a:prstGeom prst="rect">
            <a:avLst/>
          </a:prstGeom>
          <a:solidFill>
            <a:schemeClr val="accent2">
              <a:lumMod val="40000"/>
              <a:lumOff val="60000"/>
            </a:schemeClr>
          </a:solidFill>
        </p:spPr>
        <p:txBody>
          <a:bodyPr wrap="square" rtlCol="0">
            <a:normAutofit/>
          </a:bodyPr>
          <a:lstStyle/>
          <a:p>
            <a:r>
              <a:rPr lang="en-US" sz="1800" u="sng">
                <a:solidFill>
                  <a:schemeClr val="tx1"/>
                </a:solidFill>
              </a:rPr>
              <a:t>Best F1-Score Model</a:t>
            </a:r>
          </a:p>
          <a:p>
            <a:r>
              <a:rPr lang="en-US" sz="1800">
                <a:solidFill>
                  <a:schemeClr val="tx1"/>
                </a:solidFill>
              </a:rPr>
              <a:t>Accuracy: 53%</a:t>
            </a:r>
            <a:endParaRPr lang="en-US">
              <a:solidFill>
                <a:schemeClr val="tx1"/>
              </a:solidFill>
            </a:endParaRPr>
          </a:p>
          <a:p>
            <a:r>
              <a:rPr lang="en-US" sz="1800">
                <a:solidFill>
                  <a:schemeClr val="tx1"/>
                </a:solidFill>
              </a:rPr>
              <a:t>F1-Score: 0.83</a:t>
            </a:r>
            <a:endParaRPr lang="en-GB" sz="1800">
              <a:solidFill>
                <a:schemeClr val="tx1"/>
              </a:solidFill>
            </a:endParaRPr>
          </a:p>
          <a:p>
            <a:endParaRPr lang="en-US"/>
          </a:p>
        </p:txBody>
      </p:sp>
      <p:sp>
        <p:nvSpPr>
          <p:cNvPr id="5" name="TextBox 4">
            <a:extLst>
              <a:ext uri="{FF2B5EF4-FFF2-40B4-BE49-F238E27FC236}">
                <a16:creationId xmlns:a16="http://schemas.microsoft.com/office/drawing/2014/main" id="{7E7C8DAF-D46A-6BB4-69A2-2441713AA1B6}"/>
              </a:ext>
            </a:extLst>
          </p:cNvPr>
          <p:cNvSpPr txBox="1"/>
          <p:nvPr/>
        </p:nvSpPr>
        <p:spPr>
          <a:xfrm>
            <a:off x="5024453" y="3920229"/>
            <a:ext cx="2170284" cy="1216982"/>
          </a:xfrm>
          <a:prstGeom prst="rect">
            <a:avLst/>
          </a:prstGeom>
          <a:solidFill>
            <a:schemeClr val="accent2">
              <a:lumMod val="40000"/>
              <a:lumOff val="60000"/>
            </a:schemeClr>
          </a:solidFill>
        </p:spPr>
        <p:txBody>
          <a:bodyPr wrap="square" rtlCol="0">
            <a:normAutofit/>
          </a:bodyPr>
          <a:lstStyle/>
          <a:p>
            <a:r>
              <a:rPr lang="en-US" sz="1800" u="sng">
                <a:solidFill>
                  <a:schemeClr val="tx1"/>
                </a:solidFill>
                <a:ea typeface="+mn-lt"/>
                <a:cs typeface="+mn-lt"/>
              </a:rPr>
              <a:t>Best F1-Score Model</a:t>
            </a:r>
            <a:endParaRPr lang="en-US">
              <a:solidFill>
                <a:schemeClr val="tx1"/>
              </a:solidFill>
            </a:endParaRPr>
          </a:p>
          <a:p>
            <a:r>
              <a:rPr lang="en-US" sz="1800">
                <a:solidFill>
                  <a:schemeClr val="tx1"/>
                </a:solidFill>
              </a:rPr>
              <a:t>Accuracy: </a:t>
            </a:r>
            <a:r>
              <a:rPr lang="en-US" sz="1800" b="1">
                <a:solidFill>
                  <a:srgbClr val="700202"/>
                </a:solidFill>
              </a:rPr>
              <a:t>96%</a:t>
            </a:r>
            <a:endParaRPr lang="en-US" sz="1800" b="1">
              <a:solidFill>
                <a:srgbClr val="700202"/>
              </a:solidFill>
              <a:effectLst/>
            </a:endParaRPr>
          </a:p>
          <a:p>
            <a:r>
              <a:rPr lang="en-US" sz="1800">
                <a:solidFill>
                  <a:schemeClr val="tx1"/>
                </a:solidFill>
              </a:rPr>
              <a:t>F1-Score: </a:t>
            </a:r>
            <a:r>
              <a:rPr lang="en-US" sz="1800" b="1">
                <a:solidFill>
                  <a:srgbClr val="700202"/>
                </a:solidFill>
              </a:rPr>
              <a:t>0.84</a:t>
            </a:r>
            <a:endParaRPr lang="en-US" sz="1800" b="1">
              <a:solidFill>
                <a:srgbClr val="700202"/>
              </a:solidFill>
              <a:effectLst/>
            </a:endParaRPr>
          </a:p>
          <a:p>
            <a:endParaRPr lang="en-US"/>
          </a:p>
        </p:txBody>
      </p:sp>
      <p:sp>
        <p:nvSpPr>
          <p:cNvPr id="7" name="TextBox 6">
            <a:extLst>
              <a:ext uri="{FF2B5EF4-FFF2-40B4-BE49-F238E27FC236}">
                <a16:creationId xmlns:a16="http://schemas.microsoft.com/office/drawing/2014/main" id="{6097A8FB-861A-28D4-025F-8FABD3B6AE16}"/>
              </a:ext>
            </a:extLst>
          </p:cNvPr>
          <p:cNvSpPr txBox="1"/>
          <p:nvPr/>
        </p:nvSpPr>
        <p:spPr>
          <a:xfrm>
            <a:off x="420891" y="3940974"/>
            <a:ext cx="2170284" cy="1216982"/>
          </a:xfrm>
          <a:prstGeom prst="rect">
            <a:avLst/>
          </a:prstGeom>
          <a:solidFill>
            <a:schemeClr val="accent2">
              <a:lumMod val="40000"/>
              <a:lumOff val="60000"/>
            </a:schemeClr>
          </a:solidFill>
        </p:spPr>
        <p:txBody>
          <a:bodyPr wrap="square" lIns="91440" tIns="45720" rIns="91440" bIns="45720" rtlCol="0" anchor="t">
            <a:normAutofit/>
          </a:bodyPr>
          <a:lstStyle/>
          <a:p>
            <a:r>
              <a:rPr lang="en-US" sz="1800"/>
              <a:t>Basic </a:t>
            </a:r>
            <a:r>
              <a:rPr lang="en-US"/>
              <a:t>understanding</a:t>
            </a:r>
            <a:r>
              <a:rPr lang="en-US" sz="1800"/>
              <a:t> of Data Science</a:t>
            </a:r>
            <a:endParaRPr lang="en-GB" sz="1800"/>
          </a:p>
          <a:p>
            <a:endParaRPr lang="en-US"/>
          </a:p>
        </p:txBody>
      </p:sp>
      <p:sp>
        <p:nvSpPr>
          <p:cNvPr id="8" name="TextBox 7">
            <a:extLst>
              <a:ext uri="{FF2B5EF4-FFF2-40B4-BE49-F238E27FC236}">
                <a16:creationId xmlns:a16="http://schemas.microsoft.com/office/drawing/2014/main" id="{01E76ABC-79D2-D4EA-4A56-165B33C9A040}"/>
              </a:ext>
            </a:extLst>
          </p:cNvPr>
          <p:cNvSpPr txBox="1"/>
          <p:nvPr/>
        </p:nvSpPr>
        <p:spPr>
          <a:xfrm>
            <a:off x="9600825" y="3912399"/>
            <a:ext cx="2170284" cy="1216982"/>
          </a:xfrm>
          <a:prstGeom prst="rect">
            <a:avLst/>
          </a:prstGeom>
          <a:solidFill>
            <a:schemeClr val="accent2">
              <a:lumMod val="40000"/>
              <a:lumOff val="60000"/>
            </a:schemeClr>
          </a:solidFill>
        </p:spPr>
        <p:txBody>
          <a:bodyPr wrap="square" rtlCol="0">
            <a:normAutofit/>
          </a:bodyPr>
          <a:lstStyle/>
          <a:p>
            <a:r>
              <a:rPr lang="en-US" sz="1800" u="sng">
                <a:solidFill>
                  <a:schemeClr val="tx1"/>
                </a:solidFill>
                <a:ea typeface="+mn-lt"/>
                <a:cs typeface="+mn-lt"/>
              </a:rPr>
              <a:t>Product Vision</a:t>
            </a:r>
          </a:p>
          <a:p>
            <a:r>
              <a:rPr lang="en-US" b="1">
                <a:effectLst/>
                <a:ea typeface="+mn-lt"/>
                <a:cs typeface="+mn-lt"/>
              </a:rPr>
              <a:t>Prototype version 1 (Demo)</a:t>
            </a:r>
            <a:endParaRPr lang="en-US" sz="1800" b="1">
              <a:solidFill>
                <a:srgbClr val="700202"/>
              </a:solidFill>
              <a:effectLst/>
            </a:endParaRPr>
          </a:p>
          <a:p>
            <a:endParaRPr lang="en-US"/>
          </a:p>
        </p:txBody>
      </p:sp>
      <p:sp>
        <p:nvSpPr>
          <p:cNvPr id="9" name="TextBox 8">
            <a:extLst>
              <a:ext uri="{FF2B5EF4-FFF2-40B4-BE49-F238E27FC236}">
                <a16:creationId xmlns:a16="http://schemas.microsoft.com/office/drawing/2014/main" id="{0D57A838-84A4-5A58-07DD-82B90E675041}"/>
              </a:ext>
            </a:extLst>
          </p:cNvPr>
          <p:cNvSpPr txBox="1"/>
          <p:nvPr/>
        </p:nvSpPr>
        <p:spPr>
          <a:xfrm>
            <a:off x="7323589" y="3920229"/>
            <a:ext cx="2170284" cy="1216982"/>
          </a:xfrm>
          <a:prstGeom prst="rect">
            <a:avLst/>
          </a:prstGeom>
          <a:solidFill>
            <a:schemeClr val="accent2">
              <a:lumMod val="40000"/>
              <a:lumOff val="60000"/>
            </a:schemeClr>
          </a:solidFill>
        </p:spPr>
        <p:txBody>
          <a:bodyPr wrap="square" rtlCol="0">
            <a:normAutofit/>
          </a:bodyPr>
          <a:lstStyle/>
          <a:p>
            <a:r>
              <a:rPr lang="en-US"/>
              <a:t>Time tagging and extraction</a:t>
            </a:r>
          </a:p>
          <a:p>
            <a:endParaRPr lang="en-US"/>
          </a:p>
        </p:txBody>
      </p:sp>
      <p:sp>
        <p:nvSpPr>
          <p:cNvPr id="13" name="Title 1">
            <a:extLst>
              <a:ext uri="{FF2B5EF4-FFF2-40B4-BE49-F238E27FC236}">
                <a16:creationId xmlns:a16="http://schemas.microsoft.com/office/drawing/2014/main" id="{45B607C7-75E4-A261-EA74-B749AE0938D7}"/>
              </a:ext>
            </a:extLst>
          </p:cNvPr>
          <p:cNvSpPr txBox="1">
            <a:spLocks/>
          </p:cNvSpPr>
          <p:nvPr/>
        </p:nvSpPr>
        <p:spPr>
          <a:xfrm>
            <a:off x="429195" y="-19555"/>
            <a:ext cx="11360800" cy="834800"/>
          </a:xfrm>
          <a:prstGeom prst="rect">
            <a:avLst/>
          </a:prstGeom>
        </p:spPr>
        <p:txBody>
          <a:bodyPr spcFirstLastPara="1" vert="horz" wrap="square" lIns="91440" tIns="45720" rIns="91440" bIns="45720" rtlCol="0" anchor="b" anchorCtr="0">
            <a:normAutofit/>
          </a:bodyPr>
          <a:lstStyle>
            <a:lvl1pPr lvl="0" algn="l" defTabSz="914400" rtl="0" eaLnBrk="1" latinLnBrk="0" hangingPunct="1">
              <a:lnSpc>
                <a:spcPct val="90000"/>
              </a:lnSpc>
              <a:spcBef>
                <a:spcPts val="0"/>
              </a:spcBef>
              <a:spcAft>
                <a:spcPts val="0"/>
              </a:spcAft>
              <a:buSzPts val="3200"/>
              <a:buNone/>
              <a:defRPr sz="4400" kern="1200" cap="all" baseline="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pPr algn="ctr">
              <a:spcBef>
                <a:spcPct val="0"/>
              </a:spcBef>
            </a:pPr>
            <a:r>
              <a:rPr lang="en-US" sz="2800" spc="150">
                <a:ea typeface="+mj-lt"/>
                <a:cs typeface="+mj-lt"/>
              </a:rPr>
              <a:t>Journey with Panasonic</a:t>
            </a:r>
            <a:endParaRPr lang="en-GB" sz="2800" spc="150">
              <a:ea typeface="+mj-lt"/>
              <a:cs typeface="+mj-lt"/>
            </a:endParaRPr>
          </a:p>
        </p:txBody>
      </p:sp>
    </p:spTree>
    <p:extLst>
      <p:ext uri="{BB962C8B-B14F-4D97-AF65-F5344CB8AC3E}">
        <p14:creationId xmlns:p14="http://schemas.microsoft.com/office/powerpoint/2010/main" val="371768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animBg="1"/>
      <p:bldP spid="24" grpId="0" animBg="1"/>
      <p:bldP spid="25" grpId="0" animBg="1"/>
      <p:bldP spid="26" grpId="0" animBg="1"/>
      <p:bldP spid="6" grpId="0"/>
      <p:bldP spid="2" grpId="0" animBg="1"/>
      <p:bldP spid="3" grpId="0" animBg="1"/>
      <p:bldP spid="5"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E5B4AD6F-884B-75C0-6FF1-A8FB7C63B2F5}"/>
              </a:ext>
            </a:extLst>
          </p:cNvPr>
          <p:cNvGrpSpPr/>
          <p:nvPr/>
        </p:nvGrpSpPr>
        <p:grpSpPr>
          <a:xfrm>
            <a:off x="10367989" y="2339411"/>
            <a:ext cx="1683002" cy="3287413"/>
            <a:chOff x="10367989" y="2339411"/>
            <a:chExt cx="1683002" cy="3287413"/>
          </a:xfrm>
        </p:grpSpPr>
        <p:sp>
          <p:nvSpPr>
            <p:cNvPr id="63" name="Rectangle 62">
              <a:extLst>
                <a:ext uri="{FF2B5EF4-FFF2-40B4-BE49-F238E27FC236}">
                  <a16:creationId xmlns:a16="http://schemas.microsoft.com/office/drawing/2014/main" id="{BFDFF7BA-AC1B-8722-1245-10F0DABCD347}"/>
                </a:ext>
              </a:extLst>
            </p:cNvPr>
            <p:cNvSpPr/>
            <p:nvPr/>
          </p:nvSpPr>
          <p:spPr>
            <a:xfrm>
              <a:off x="10367989" y="2339411"/>
              <a:ext cx="1683002" cy="3287413"/>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20" descr="Web Scraper Down? Web Scraper status and issues - SaaSHub">
              <a:extLst>
                <a:ext uri="{FF2B5EF4-FFF2-40B4-BE49-F238E27FC236}">
                  <a16:creationId xmlns:a16="http://schemas.microsoft.com/office/drawing/2014/main" id="{DE348BC3-103F-D41C-EB1F-7354A0BB8FA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98716" y="2968787"/>
              <a:ext cx="864365" cy="8517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C878D13F-C6A7-5A99-DCE7-FCD544A9EF9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648773" y="3643387"/>
              <a:ext cx="1042863" cy="339732"/>
            </a:xfrm>
            <a:prstGeom prst="rect">
              <a:avLst/>
            </a:prstGeom>
          </p:spPr>
        </p:pic>
        <p:sp>
          <p:nvSpPr>
            <p:cNvPr id="36" name="TextBox 35">
              <a:extLst>
                <a:ext uri="{FF2B5EF4-FFF2-40B4-BE49-F238E27FC236}">
                  <a16:creationId xmlns:a16="http://schemas.microsoft.com/office/drawing/2014/main" id="{570E2BD6-B90A-24B1-D8D6-F89FD01E1D69}"/>
                </a:ext>
              </a:extLst>
            </p:cNvPr>
            <p:cNvSpPr txBox="1"/>
            <p:nvPr/>
          </p:nvSpPr>
          <p:spPr>
            <a:xfrm>
              <a:off x="10462679" y="5103604"/>
              <a:ext cx="1515089" cy="523220"/>
            </a:xfrm>
            <a:prstGeom prst="rect">
              <a:avLst/>
            </a:prstGeom>
            <a:noFill/>
          </p:spPr>
          <p:txBody>
            <a:bodyPr wrap="square" rtlCol="0">
              <a:spAutoFit/>
            </a:bodyPr>
            <a:lstStyle/>
            <a:p>
              <a:pPr algn="ctr"/>
              <a:r>
                <a:rPr lang="en-US" sz="1400"/>
                <a:t>News Sources</a:t>
              </a:r>
            </a:p>
            <a:p>
              <a:pPr algn="ctr"/>
              <a:r>
                <a:rPr lang="en-US" sz="1400"/>
                <a:t>(Qualitative)</a:t>
              </a:r>
              <a:endParaRPr lang="en-GB" sz="1400"/>
            </a:p>
          </p:txBody>
        </p:sp>
      </p:grpSp>
      <p:sp>
        <p:nvSpPr>
          <p:cNvPr id="39" name="Rectangle 38">
            <a:extLst>
              <a:ext uri="{FF2B5EF4-FFF2-40B4-BE49-F238E27FC236}">
                <a16:creationId xmlns:a16="http://schemas.microsoft.com/office/drawing/2014/main" id="{A9987A2B-D2F1-4059-2341-D12A07253551}"/>
              </a:ext>
            </a:extLst>
          </p:cNvPr>
          <p:cNvSpPr/>
          <p:nvPr/>
        </p:nvSpPr>
        <p:spPr>
          <a:xfrm>
            <a:off x="3421048" y="2339410"/>
            <a:ext cx="4858981" cy="3287414"/>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6B94E68B-8EED-89D1-A41C-C63AFE48A6A2}"/>
              </a:ext>
            </a:extLst>
          </p:cNvPr>
          <p:cNvPicPr>
            <a:picLocks noChangeAspect="1"/>
          </p:cNvPicPr>
          <p:nvPr/>
        </p:nvPicPr>
        <p:blipFill>
          <a:blip r:embed="rId5"/>
          <a:stretch>
            <a:fillRect/>
          </a:stretch>
        </p:blipFill>
        <p:spPr>
          <a:xfrm>
            <a:off x="3514751" y="3440533"/>
            <a:ext cx="1421899" cy="616557"/>
          </a:xfrm>
          <a:prstGeom prst="rect">
            <a:avLst/>
          </a:prstGeom>
        </p:spPr>
      </p:pic>
      <p:pic>
        <p:nvPicPr>
          <p:cNvPr id="21" name="Picture 20">
            <a:extLst>
              <a:ext uri="{FF2B5EF4-FFF2-40B4-BE49-F238E27FC236}">
                <a16:creationId xmlns:a16="http://schemas.microsoft.com/office/drawing/2014/main" id="{F6E07400-5ED6-B48D-0746-B4B1E7483866}"/>
              </a:ext>
            </a:extLst>
          </p:cNvPr>
          <p:cNvPicPr>
            <a:picLocks noChangeAspect="1"/>
          </p:cNvPicPr>
          <p:nvPr/>
        </p:nvPicPr>
        <p:blipFill>
          <a:blip r:embed="rId6"/>
          <a:stretch>
            <a:fillRect/>
          </a:stretch>
        </p:blipFill>
        <p:spPr>
          <a:xfrm>
            <a:off x="5695009" y="4180491"/>
            <a:ext cx="891401" cy="327125"/>
          </a:xfrm>
          <a:prstGeom prst="rect">
            <a:avLst/>
          </a:prstGeom>
        </p:spPr>
      </p:pic>
      <p:pic>
        <p:nvPicPr>
          <p:cNvPr id="23" name="Picture 22">
            <a:extLst>
              <a:ext uri="{FF2B5EF4-FFF2-40B4-BE49-F238E27FC236}">
                <a16:creationId xmlns:a16="http://schemas.microsoft.com/office/drawing/2014/main" id="{B48C0986-E04A-F256-B08A-13191C405BFB}"/>
              </a:ext>
            </a:extLst>
          </p:cNvPr>
          <p:cNvPicPr>
            <a:picLocks noChangeAspect="1"/>
          </p:cNvPicPr>
          <p:nvPr/>
        </p:nvPicPr>
        <p:blipFill>
          <a:blip r:embed="rId7"/>
          <a:stretch>
            <a:fillRect/>
          </a:stretch>
        </p:blipFill>
        <p:spPr>
          <a:xfrm>
            <a:off x="5626413" y="3641830"/>
            <a:ext cx="1060417" cy="384571"/>
          </a:xfrm>
          <a:prstGeom prst="rect">
            <a:avLst/>
          </a:prstGeom>
        </p:spPr>
      </p:pic>
      <p:pic>
        <p:nvPicPr>
          <p:cNvPr id="25" name="Picture 24">
            <a:extLst>
              <a:ext uri="{FF2B5EF4-FFF2-40B4-BE49-F238E27FC236}">
                <a16:creationId xmlns:a16="http://schemas.microsoft.com/office/drawing/2014/main" id="{B5195C15-BB7E-FA6B-AB81-07A7157E06F4}"/>
              </a:ext>
            </a:extLst>
          </p:cNvPr>
          <p:cNvPicPr>
            <a:picLocks noChangeAspect="1"/>
          </p:cNvPicPr>
          <p:nvPr/>
        </p:nvPicPr>
        <p:blipFill>
          <a:blip r:embed="rId8"/>
          <a:stretch>
            <a:fillRect/>
          </a:stretch>
        </p:blipFill>
        <p:spPr>
          <a:xfrm>
            <a:off x="6787284" y="4193802"/>
            <a:ext cx="931431" cy="300501"/>
          </a:xfrm>
          <a:prstGeom prst="rect">
            <a:avLst/>
          </a:prstGeom>
        </p:spPr>
      </p:pic>
      <p:pic>
        <p:nvPicPr>
          <p:cNvPr id="28" name="Picture 27">
            <a:extLst>
              <a:ext uri="{FF2B5EF4-FFF2-40B4-BE49-F238E27FC236}">
                <a16:creationId xmlns:a16="http://schemas.microsoft.com/office/drawing/2014/main" id="{251C33CD-0B39-5D0B-E74E-337D4E2D8E31}"/>
              </a:ext>
            </a:extLst>
          </p:cNvPr>
          <p:cNvPicPr>
            <a:picLocks noChangeAspect="1"/>
          </p:cNvPicPr>
          <p:nvPr/>
        </p:nvPicPr>
        <p:blipFill>
          <a:blip r:embed="rId9"/>
          <a:stretch>
            <a:fillRect/>
          </a:stretch>
        </p:blipFill>
        <p:spPr>
          <a:xfrm>
            <a:off x="5973830" y="3052100"/>
            <a:ext cx="1683109" cy="531922"/>
          </a:xfrm>
          <a:prstGeom prst="rect">
            <a:avLst/>
          </a:prstGeom>
        </p:spPr>
      </p:pic>
      <p:pic>
        <p:nvPicPr>
          <p:cNvPr id="30" name="Picture 29">
            <a:extLst>
              <a:ext uri="{FF2B5EF4-FFF2-40B4-BE49-F238E27FC236}">
                <a16:creationId xmlns:a16="http://schemas.microsoft.com/office/drawing/2014/main" id="{3C272374-9396-D4C4-3276-C705BED496F3}"/>
              </a:ext>
            </a:extLst>
          </p:cNvPr>
          <p:cNvPicPr>
            <a:picLocks noChangeAspect="1"/>
          </p:cNvPicPr>
          <p:nvPr/>
        </p:nvPicPr>
        <p:blipFill>
          <a:blip r:embed="rId10"/>
          <a:stretch>
            <a:fillRect/>
          </a:stretch>
        </p:blipFill>
        <p:spPr>
          <a:xfrm>
            <a:off x="6815385" y="3726724"/>
            <a:ext cx="1112951" cy="242669"/>
          </a:xfrm>
          <a:prstGeom prst="rect">
            <a:avLst/>
          </a:prstGeom>
        </p:spPr>
      </p:pic>
      <p:sp>
        <p:nvSpPr>
          <p:cNvPr id="37" name="TextBox 36">
            <a:extLst>
              <a:ext uri="{FF2B5EF4-FFF2-40B4-BE49-F238E27FC236}">
                <a16:creationId xmlns:a16="http://schemas.microsoft.com/office/drawing/2014/main" id="{0511B08D-7E23-73C0-98AE-6A395A951AE2}"/>
              </a:ext>
            </a:extLst>
          </p:cNvPr>
          <p:cNvSpPr txBox="1"/>
          <p:nvPr/>
        </p:nvSpPr>
        <p:spPr>
          <a:xfrm>
            <a:off x="5818861" y="5210585"/>
            <a:ext cx="2052310" cy="307777"/>
          </a:xfrm>
          <a:prstGeom prst="rect">
            <a:avLst/>
          </a:prstGeom>
          <a:noFill/>
        </p:spPr>
        <p:txBody>
          <a:bodyPr wrap="square" rtlCol="0">
            <a:spAutoFit/>
          </a:bodyPr>
          <a:lstStyle>
            <a:defPPr>
              <a:defRPr lang="en-US"/>
            </a:defPPr>
            <a:lvl1pPr algn="ctr">
              <a:defRPr sz="1400"/>
            </a:lvl1pPr>
          </a:lstStyle>
          <a:p>
            <a:r>
              <a:rPr lang="en-US"/>
              <a:t>NLP Models</a:t>
            </a:r>
            <a:endParaRPr lang="en-GB"/>
          </a:p>
        </p:txBody>
      </p:sp>
      <p:sp>
        <p:nvSpPr>
          <p:cNvPr id="38" name="TextBox 37">
            <a:extLst>
              <a:ext uri="{FF2B5EF4-FFF2-40B4-BE49-F238E27FC236}">
                <a16:creationId xmlns:a16="http://schemas.microsoft.com/office/drawing/2014/main" id="{4D16C49E-167E-7ED7-9E2C-0CA3DC792A10}"/>
              </a:ext>
            </a:extLst>
          </p:cNvPr>
          <p:cNvSpPr txBox="1"/>
          <p:nvPr/>
        </p:nvSpPr>
        <p:spPr>
          <a:xfrm>
            <a:off x="3267813" y="5204986"/>
            <a:ext cx="2052310" cy="307777"/>
          </a:xfrm>
          <a:prstGeom prst="rect">
            <a:avLst/>
          </a:prstGeom>
          <a:noFill/>
        </p:spPr>
        <p:txBody>
          <a:bodyPr wrap="square" rtlCol="0">
            <a:spAutoFit/>
          </a:bodyPr>
          <a:lstStyle>
            <a:defPPr>
              <a:defRPr lang="en-US"/>
            </a:defPPr>
            <a:lvl1pPr algn="ctr">
              <a:defRPr sz="1400"/>
            </a:lvl1pPr>
          </a:lstStyle>
          <a:p>
            <a:r>
              <a:rPr lang="en-US"/>
              <a:t>Web App </a:t>
            </a:r>
            <a:endParaRPr lang="en-GB"/>
          </a:p>
        </p:txBody>
      </p:sp>
      <p:pic>
        <p:nvPicPr>
          <p:cNvPr id="41" name="Picture 40">
            <a:extLst>
              <a:ext uri="{FF2B5EF4-FFF2-40B4-BE49-F238E27FC236}">
                <a16:creationId xmlns:a16="http://schemas.microsoft.com/office/drawing/2014/main" id="{071CF7CD-5F80-59E1-1DBF-85F5A2C86BAA}"/>
              </a:ext>
            </a:extLst>
          </p:cNvPr>
          <p:cNvPicPr>
            <a:picLocks noChangeAspect="1"/>
          </p:cNvPicPr>
          <p:nvPr/>
        </p:nvPicPr>
        <p:blipFill>
          <a:blip r:embed="rId11"/>
          <a:stretch>
            <a:fillRect/>
          </a:stretch>
        </p:blipFill>
        <p:spPr>
          <a:xfrm>
            <a:off x="3435768" y="2351225"/>
            <a:ext cx="856673" cy="656241"/>
          </a:xfrm>
          <a:prstGeom prst="rect">
            <a:avLst/>
          </a:prstGeom>
        </p:spPr>
      </p:pic>
      <p:grpSp>
        <p:nvGrpSpPr>
          <p:cNvPr id="27" name="Group 26">
            <a:extLst>
              <a:ext uri="{FF2B5EF4-FFF2-40B4-BE49-F238E27FC236}">
                <a16:creationId xmlns:a16="http://schemas.microsoft.com/office/drawing/2014/main" id="{9B77DC80-E4DE-668D-48EC-C6E171CE64BE}"/>
              </a:ext>
            </a:extLst>
          </p:cNvPr>
          <p:cNvGrpSpPr/>
          <p:nvPr/>
        </p:nvGrpSpPr>
        <p:grpSpPr>
          <a:xfrm>
            <a:off x="1524626" y="2339411"/>
            <a:ext cx="1821917" cy="3287413"/>
            <a:chOff x="1667549" y="2339411"/>
            <a:chExt cx="1821917" cy="3287413"/>
          </a:xfrm>
        </p:grpSpPr>
        <p:sp>
          <p:nvSpPr>
            <p:cNvPr id="24" name="Rectangle 23">
              <a:extLst>
                <a:ext uri="{FF2B5EF4-FFF2-40B4-BE49-F238E27FC236}">
                  <a16:creationId xmlns:a16="http://schemas.microsoft.com/office/drawing/2014/main" id="{5511865A-81CF-FB99-DDC6-D317B928141C}"/>
                </a:ext>
              </a:extLst>
            </p:cNvPr>
            <p:cNvSpPr/>
            <p:nvPr/>
          </p:nvSpPr>
          <p:spPr>
            <a:xfrm>
              <a:off x="1729321" y="2339411"/>
              <a:ext cx="1655423" cy="3287413"/>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2D3A42C5-7E8F-9890-A726-9A1391BE4646}"/>
                </a:ext>
              </a:extLst>
            </p:cNvPr>
            <p:cNvSpPr txBox="1"/>
            <p:nvPr/>
          </p:nvSpPr>
          <p:spPr>
            <a:xfrm>
              <a:off x="1667549" y="5148265"/>
              <a:ext cx="1821917" cy="369332"/>
            </a:xfrm>
            <a:prstGeom prst="rect">
              <a:avLst/>
            </a:prstGeom>
            <a:noFill/>
          </p:spPr>
          <p:txBody>
            <a:bodyPr wrap="square" rtlCol="0">
              <a:spAutoFit/>
            </a:bodyPr>
            <a:lstStyle/>
            <a:p>
              <a:pPr algn="ctr"/>
              <a:r>
                <a:rPr lang="en-US" sz="1400"/>
                <a:t>User</a:t>
              </a:r>
              <a:r>
                <a:rPr lang="en-US"/>
                <a:t> </a:t>
              </a:r>
              <a:r>
                <a:rPr lang="en-US" sz="1400"/>
                <a:t>Interface</a:t>
              </a:r>
              <a:endParaRPr lang="en-GB" sz="1400"/>
            </a:p>
          </p:txBody>
        </p:sp>
        <p:pic>
          <p:nvPicPr>
            <p:cNvPr id="44" name="Picture 43">
              <a:extLst>
                <a:ext uri="{FF2B5EF4-FFF2-40B4-BE49-F238E27FC236}">
                  <a16:creationId xmlns:a16="http://schemas.microsoft.com/office/drawing/2014/main" id="{80C78CE4-4B93-B9F1-9E11-DE0112CDEE30}"/>
                </a:ext>
              </a:extLst>
            </p:cNvPr>
            <p:cNvPicPr>
              <a:picLocks noChangeAspect="1"/>
            </p:cNvPicPr>
            <p:nvPr/>
          </p:nvPicPr>
          <p:blipFill>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saturation sat="66000"/>
                      </a14:imgEffect>
                    </a14:imgLayer>
                  </a14:imgProps>
                </a:ext>
              </a:extLst>
            </a:blip>
            <a:stretch>
              <a:fillRect/>
            </a:stretch>
          </p:blipFill>
          <p:spPr>
            <a:xfrm>
              <a:off x="1814215" y="3334836"/>
              <a:ext cx="708613" cy="823241"/>
            </a:xfrm>
            <a:prstGeom prst="rect">
              <a:avLst/>
            </a:prstGeom>
          </p:spPr>
        </p:pic>
        <p:sp>
          <p:nvSpPr>
            <p:cNvPr id="45" name="TextBox 44">
              <a:extLst>
                <a:ext uri="{FF2B5EF4-FFF2-40B4-BE49-F238E27FC236}">
                  <a16:creationId xmlns:a16="http://schemas.microsoft.com/office/drawing/2014/main" id="{F90C9452-0FBE-E911-9316-B2AF0FC74C67}"/>
                </a:ext>
              </a:extLst>
            </p:cNvPr>
            <p:cNvSpPr txBox="1"/>
            <p:nvPr/>
          </p:nvSpPr>
          <p:spPr>
            <a:xfrm>
              <a:off x="2414171" y="3559172"/>
              <a:ext cx="910958" cy="369332"/>
            </a:xfrm>
            <a:prstGeom prst="rect">
              <a:avLst/>
            </a:prstGeom>
            <a:noFill/>
          </p:spPr>
          <p:txBody>
            <a:bodyPr wrap="square" rtlCol="0">
              <a:spAutoFit/>
            </a:bodyPr>
            <a:lstStyle/>
            <a:p>
              <a:pPr algn="ctr"/>
              <a:r>
                <a:rPr lang="en-US" b="1"/>
                <a:t>MIRAI</a:t>
              </a:r>
              <a:endParaRPr lang="en-GB" b="1"/>
            </a:p>
          </p:txBody>
        </p:sp>
      </p:grpSp>
      <p:sp>
        <p:nvSpPr>
          <p:cNvPr id="51" name="Title 1">
            <a:extLst>
              <a:ext uri="{FF2B5EF4-FFF2-40B4-BE49-F238E27FC236}">
                <a16:creationId xmlns:a16="http://schemas.microsoft.com/office/drawing/2014/main" id="{4BA14C40-7C25-1D86-92FC-77BE9D126BC6}"/>
              </a:ext>
            </a:extLst>
          </p:cNvPr>
          <p:cNvSpPr txBox="1">
            <a:spLocks/>
          </p:cNvSpPr>
          <p:nvPr/>
        </p:nvSpPr>
        <p:spPr>
          <a:xfrm>
            <a:off x="188414" y="273864"/>
            <a:ext cx="11815172" cy="112220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GB"/>
              <a:t>System Architecture</a:t>
            </a:r>
          </a:p>
        </p:txBody>
      </p:sp>
      <p:grpSp>
        <p:nvGrpSpPr>
          <p:cNvPr id="17" name="Group 16">
            <a:extLst>
              <a:ext uri="{FF2B5EF4-FFF2-40B4-BE49-F238E27FC236}">
                <a16:creationId xmlns:a16="http://schemas.microsoft.com/office/drawing/2014/main" id="{0B20E169-CE38-7CA6-DC95-844F9B24B169}"/>
              </a:ext>
            </a:extLst>
          </p:cNvPr>
          <p:cNvGrpSpPr/>
          <p:nvPr/>
        </p:nvGrpSpPr>
        <p:grpSpPr>
          <a:xfrm>
            <a:off x="-225749" y="3147247"/>
            <a:ext cx="1821917" cy="1433788"/>
            <a:chOff x="0" y="5485514"/>
            <a:chExt cx="1821917" cy="1433788"/>
          </a:xfrm>
        </p:grpSpPr>
        <p:pic>
          <p:nvPicPr>
            <p:cNvPr id="12" name="Picture 11" descr="Icon&#10;&#10;Description automatically generated">
              <a:extLst>
                <a:ext uri="{FF2B5EF4-FFF2-40B4-BE49-F238E27FC236}">
                  <a16:creationId xmlns:a16="http://schemas.microsoft.com/office/drawing/2014/main" id="{B93065AD-4F0B-8F3C-B8F1-CDB283CCA010}"/>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48335" y="5485514"/>
              <a:ext cx="1020932" cy="1020932"/>
            </a:xfrm>
            <a:prstGeom prst="rect">
              <a:avLst/>
            </a:prstGeom>
          </p:spPr>
        </p:pic>
        <p:sp>
          <p:nvSpPr>
            <p:cNvPr id="13" name="TextBox 12">
              <a:extLst>
                <a:ext uri="{FF2B5EF4-FFF2-40B4-BE49-F238E27FC236}">
                  <a16:creationId xmlns:a16="http://schemas.microsoft.com/office/drawing/2014/main" id="{350C27C6-BF51-B36E-9D25-6F5B91C9F741}"/>
                </a:ext>
              </a:extLst>
            </p:cNvPr>
            <p:cNvSpPr txBox="1"/>
            <p:nvPr/>
          </p:nvSpPr>
          <p:spPr>
            <a:xfrm>
              <a:off x="0" y="6549970"/>
              <a:ext cx="1821917" cy="369332"/>
            </a:xfrm>
            <a:prstGeom prst="rect">
              <a:avLst/>
            </a:prstGeom>
            <a:noFill/>
          </p:spPr>
          <p:txBody>
            <a:bodyPr wrap="square" rtlCol="0">
              <a:spAutoFit/>
            </a:bodyPr>
            <a:lstStyle/>
            <a:p>
              <a:pPr algn="ctr"/>
              <a:r>
                <a:rPr lang="en-US"/>
                <a:t>User</a:t>
              </a:r>
              <a:endParaRPr lang="en-GB"/>
            </a:p>
          </p:txBody>
        </p:sp>
      </p:grpSp>
      <p:grpSp>
        <p:nvGrpSpPr>
          <p:cNvPr id="32" name="Group 31">
            <a:extLst>
              <a:ext uri="{FF2B5EF4-FFF2-40B4-BE49-F238E27FC236}">
                <a16:creationId xmlns:a16="http://schemas.microsoft.com/office/drawing/2014/main" id="{A529BC55-734A-C367-9B86-CBEBBB9770C5}"/>
              </a:ext>
            </a:extLst>
          </p:cNvPr>
          <p:cNvGrpSpPr/>
          <p:nvPr/>
        </p:nvGrpSpPr>
        <p:grpSpPr>
          <a:xfrm>
            <a:off x="8273835" y="2339411"/>
            <a:ext cx="2052310" cy="3287413"/>
            <a:chOff x="8315679" y="2339412"/>
            <a:chExt cx="2052310" cy="3287413"/>
          </a:xfrm>
        </p:grpSpPr>
        <p:sp>
          <p:nvSpPr>
            <p:cNvPr id="49" name="Rectangle 48">
              <a:extLst>
                <a:ext uri="{FF2B5EF4-FFF2-40B4-BE49-F238E27FC236}">
                  <a16:creationId xmlns:a16="http://schemas.microsoft.com/office/drawing/2014/main" id="{DBA75B4E-A34E-A4B8-C64D-A1DD02C88627}"/>
                </a:ext>
              </a:extLst>
            </p:cNvPr>
            <p:cNvSpPr/>
            <p:nvPr/>
          </p:nvSpPr>
          <p:spPr>
            <a:xfrm>
              <a:off x="8541280" y="2339412"/>
              <a:ext cx="1655423" cy="3287413"/>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descr="Database with solid fill">
              <a:extLst>
                <a:ext uri="{FF2B5EF4-FFF2-40B4-BE49-F238E27FC236}">
                  <a16:creationId xmlns:a16="http://schemas.microsoft.com/office/drawing/2014/main" id="{88EFE2F3-62B9-6683-CCE4-CED6C20C421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79280" y="3287732"/>
              <a:ext cx="803834" cy="732816"/>
            </a:xfrm>
            <a:prstGeom prst="rect">
              <a:avLst/>
            </a:prstGeom>
          </p:spPr>
        </p:pic>
        <p:pic>
          <p:nvPicPr>
            <p:cNvPr id="7" name="Picture 2" descr="Download PNG mysql logo, png - Free Transparent PNG">
              <a:extLst>
                <a:ext uri="{FF2B5EF4-FFF2-40B4-BE49-F238E27FC236}">
                  <a16:creationId xmlns:a16="http://schemas.microsoft.com/office/drawing/2014/main" id="{15C5B04A-31A6-9DEA-5C5A-60AD2A34049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188818" y="3807170"/>
              <a:ext cx="616987" cy="35724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E6DD8C6-193B-5BE5-EDF5-DC3FE90A3CD2}"/>
                </a:ext>
              </a:extLst>
            </p:cNvPr>
            <p:cNvSpPr txBox="1"/>
            <p:nvPr/>
          </p:nvSpPr>
          <p:spPr>
            <a:xfrm>
              <a:off x="8315679" y="5193172"/>
              <a:ext cx="2052310" cy="307777"/>
            </a:xfrm>
            <a:prstGeom prst="rect">
              <a:avLst/>
            </a:prstGeom>
            <a:noFill/>
          </p:spPr>
          <p:txBody>
            <a:bodyPr wrap="square" rtlCol="0">
              <a:spAutoFit/>
            </a:bodyPr>
            <a:lstStyle/>
            <a:p>
              <a:pPr algn="ctr"/>
              <a:r>
                <a:rPr lang="en-US" sz="1400"/>
                <a:t>Database</a:t>
              </a:r>
              <a:endParaRPr lang="en-GB" sz="1400"/>
            </a:p>
          </p:txBody>
        </p:sp>
      </p:grpSp>
      <p:sp>
        <p:nvSpPr>
          <p:cNvPr id="48" name="Arrow: Left 47">
            <a:extLst>
              <a:ext uri="{FF2B5EF4-FFF2-40B4-BE49-F238E27FC236}">
                <a16:creationId xmlns:a16="http://schemas.microsoft.com/office/drawing/2014/main" id="{A1F093AF-EE7B-D194-F337-C5A917BCB53A}"/>
              </a:ext>
            </a:extLst>
          </p:cNvPr>
          <p:cNvSpPr/>
          <p:nvPr/>
        </p:nvSpPr>
        <p:spPr>
          <a:xfrm>
            <a:off x="3142693" y="3435699"/>
            <a:ext cx="369542" cy="210502"/>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52" name="Arrow: Right 51">
            <a:extLst>
              <a:ext uri="{FF2B5EF4-FFF2-40B4-BE49-F238E27FC236}">
                <a16:creationId xmlns:a16="http://schemas.microsoft.com/office/drawing/2014/main" id="{A7CD5886-DDAC-ED8D-3652-E44DCD2BAAF0}"/>
              </a:ext>
            </a:extLst>
          </p:cNvPr>
          <p:cNvSpPr/>
          <p:nvPr/>
        </p:nvSpPr>
        <p:spPr>
          <a:xfrm>
            <a:off x="3142693" y="3758891"/>
            <a:ext cx="369542" cy="21050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53" name="Arrow: Left 52">
            <a:extLst>
              <a:ext uri="{FF2B5EF4-FFF2-40B4-BE49-F238E27FC236}">
                <a16:creationId xmlns:a16="http://schemas.microsoft.com/office/drawing/2014/main" id="{644DBEDA-106B-8413-75ED-A438815067B4}"/>
              </a:ext>
            </a:extLst>
          </p:cNvPr>
          <p:cNvSpPr/>
          <p:nvPr/>
        </p:nvSpPr>
        <p:spPr>
          <a:xfrm>
            <a:off x="8182778" y="3522783"/>
            <a:ext cx="369542" cy="210502"/>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56" name="Arrow: Right 55">
            <a:extLst>
              <a:ext uri="{FF2B5EF4-FFF2-40B4-BE49-F238E27FC236}">
                <a16:creationId xmlns:a16="http://schemas.microsoft.com/office/drawing/2014/main" id="{2BB7A99F-CB4D-FC09-F3CD-FFAA75C2FE3D}"/>
              </a:ext>
            </a:extLst>
          </p:cNvPr>
          <p:cNvSpPr/>
          <p:nvPr/>
        </p:nvSpPr>
        <p:spPr>
          <a:xfrm>
            <a:off x="8182778" y="3845975"/>
            <a:ext cx="369542" cy="21050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57" name="Arrow: Left 56">
            <a:extLst>
              <a:ext uri="{FF2B5EF4-FFF2-40B4-BE49-F238E27FC236}">
                <a16:creationId xmlns:a16="http://schemas.microsoft.com/office/drawing/2014/main" id="{6C67E5CD-587A-30E4-0A9D-7141DE3C349B}"/>
              </a:ext>
            </a:extLst>
          </p:cNvPr>
          <p:cNvSpPr/>
          <p:nvPr/>
        </p:nvSpPr>
        <p:spPr>
          <a:xfrm>
            <a:off x="10087781" y="3522779"/>
            <a:ext cx="369542" cy="210502"/>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58" name="Arrow: Right 57">
            <a:extLst>
              <a:ext uri="{FF2B5EF4-FFF2-40B4-BE49-F238E27FC236}">
                <a16:creationId xmlns:a16="http://schemas.microsoft.com/office/drawing/2014/main" id="{A675DE7D-0E93-D6AE-5BAF-ADD8341B16AA}"/>
              </a:ext>
            </a:extLst>
          </p:cNvPr>
          <p:cNvSpPr/>
          <p:nvPr/>
        </p:nvSpPr>
        <p:spPr>
          <a:xfrm>
            <a:off x="10087781" y="3845971"/>
            <a:ext cx="369542" cy="21050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60" name="Arrow: Left 59">
            <a:extLst>
              <a:ext uri="{FF2B5EF4-FFF2-40B4-BE49-F238E27FC236}">
                <a16:creationId xmlns:a16="http://schemas.microsoft.com/office/drawing/2014/main" id="{F42812C7-9DC6-8049-E44E-08A45721148A}"/>
              </a:ext>
            </a:extLst>
          </p:cNvPr>
          <p:cNvSpPr/>
          <p:nvPr/>
        </p:nvSpPr>
        <p:spPr>
          <a:xfrm>
            <a:off x="1280931" y="3473184"/>
            <a:ext cx="369542" cy="210502"/>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056" name="Arrow: Right 2055">
            <a:extLst>
              <a:ext uri="{FF2B5EF4-FFF2-40B4-BE49-F238E27FC236}">
                <a16:creationId xmlns:a16="http://schemas.microsoft.com/office/drawing/2014/main" id="{E054E895-0089-75D6-3D97-FFC179C08F11}"/>
              </a:ext>
            </a:extLst>
          </p:cNvPr>
          <p:cNvSpPr/>
          <p:nvPr/>
        </p:nvSpPr>
        <p:spPr>
          <a:xfrm>
            <a:off x="1280931" y="3796376"/>
            <a:ext cx="369542" cy="21050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3408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p:bldP spid="38" grpId="0"/>
      <p:bldP spid="48" grpId="0" animBg="1"/>
      <p:bldP spid="52" grpId="0" animBg="1"/>
      <p:bldP spid="53" grpId="0" animBg="1"/>
      <p:bldP spid="56" grpId="0" animBg="1"/>
      <p:bldP spid="57" grpId="0" animBg="1"/>
      <p:bldP spid="58" grpId="0" animBg="1"/>
      <p:bldP spid="60" grpId="0" animBg="1"/>
      <p:bldP spid="205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F3FC67-EE0D-B053-DABC-053F5DF89AF9}"/>
              </a:ext>
            </a:extLst>
          </p:cNvPr>
          <p:cNvSpPr>
            <a:spLocks noGrp="1"/>
          </p:cNvSpPr>
          <p:nvPr>
            <p:ph type="title"/>
          </p:nvPr>
        </p:nvSpPr>
        <p:spPr/>
        <p:txBody>
          <a:bodyPr vert="horz" lIns="91440" tIns="45720" rIns="91440" bIns="45720" rtlCol="0" anchor="b">
            <a:normAutofit/>
          </a:bodyPr>
          <a:lstStyle/>
          <a:p>
            <a:pPr algn="ctr">
              <a:spcBef>
                <a:spcPct val="0"/>
              </a:spcBef>
            </a:pPr>
            <a:r>
              <a:rPr lang="en-US" sz="2800" spc="150">
                <a:ea typeface="+mj-lt"/>
                <a:cs typeface="+mj-lt"/>
              </a:rPr>
              <a:t>MIRAI Process Flow</a:t>
            </a:r>
            <a:endParaRPr lang="en-GB" sz="2800" spc="150">
              <a:ea typeface="+mj-lt"/>
              <a:cs typeface="+mj-lt"/>
            </a:endParaRPr>
          </a:p>
        </p:txBody>
      </p:sp>
      <p:sp>
        <p:nvSpPr>
          <p:cNvPr id="5" name="L-Shape 4">
            <a:extLst>
              <a:ext uri="{FF2B5EF4-FFF2-40B4-BE49-F238E27FC236}">
                <a16:creationId xmlns:a16="http://schemas.microsoft.com/office/drawing/2014/main" id="{2CC44FBC-33DE-C208-F056-47A9007614A2}"/>
              </a:ext>
            </a:extLst>
          </p:cNvPr>
          <p:cNvSpPr/>
          <p:nvPr/>
        </p:nvSpPr>
        <p:spPr>
          <a:xfrm rot="5400000">
            <a:off x="-246951" y="3423348"/>
            <a:ext cx="2028330" cy="184991"/>
          </a:xfrm>
          <a:prstGeom prst="corner">
            <a:avLst>
              <a:gd name="adj1" fmla="val 1000"/>
              <a:gd name="adj2" fmla="val 1000"/>
            </a:avLst>
          </a:prstGeom>
        </p:spPr>
        <p:style>
          <a:lnRef idx="2">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 name="Freeform: Shape 5">
            <a:extLst>
              <a:ext uri="{FF2B5EF4-FFF2-40B4-BE49-F238E27FC236}">
                <a16:creationId xmlns:a16="http://schemas.microsoft.com/office/drawing/2014/main" id="{BADA7C7A-0D12-DE46-4EE6-9EE3F2CCA193}"/>
              </a:ext>
            </a:extLst>
          </p:cNvPr>
          <p:cNvSpPr/>
          <p:nvPr/>
        </p:nvSpPr>
        <p:spPr>
          <a:xfrm>
            <a:off x="674717" y="4530009"/>
            <a:ext cx="2312398" cy="676110"/>
          </a:xfrm>
          <a:custGeom>
            <a:avLst/>
            <a:gdLst>
              <a:gd name="connsiteX0" fmla="*/ 0 w 2312398"/>
              <a:gd name="connsiteY0" fmla="*/ 0 h 676110"/>
              <a:gd name="connsiteX1" fmla="*/ 2143371 w 2312398"/>
              <a:gd name="connsiteY1" fmla="*/ 0 h 676110"/>
              <a:gd name="connsiteX2" fmla="*/ 2312398 w 2312398"/>
              <a:gd name="connsiteY2" fmla="*/ 338055 h 676110"/>
              <a:gd name="connsiteX3" fmla="*/ 2143371 w 2312398"/>
              <a:gd name="connsiteY3" fmla="*/ 676110 h 676110"/>
              <a:gd name="connsiteX4" fmla="*/ 0 w 2312398"/>
              <a:gd name="connsiteY4" fmla="*/ 676110 h 676110"/>
              <a:gd name="connsiteX5" fmla="*/ 0 w 2312398"/>
              <a:gd name="connsiteY5" fmla="*/ 0 h 67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2398" h="676110">
                <a:moveTo>
                  <a:pt x="0" y="0"/>
                </a:moveTo>
                <a:lnTo>
                  <a:pt x="2143371" y="0"/>
                </a:lnTo>
                <a:lnTo>
                  <a:pt x="2312398" y="338055"/>
                </a:lnTo>
                <a:lnTo>
                  <a:pt x="2143371" y="676110"/>
                </a:lnTo>
                <a:lnTo>
                  <a:pt x="0" y="676110"/>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1600" tIns="203200" rIns="186114" bIns="20320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Tenorite"/>
              </a:rPr>
              <a:t> Web Crawler</a:t>
            </a:r>
            <a:endParaRPr lang="en-US" sz="1600" kern="1200"/>
          </a:p>
        </p:txBody>
      </p:sp>
      <p:sp>
        <p:nvSpPr>
          <p:cNvPr id="7" name="Freeform: Shape 6">
            <a:extLst>
              <a:ext uri="{FF2B5EF4-FFF2-40B4-BE49-F238E27FC236}">
                <a16:creationId xmlns:a16="http://schemas.microsoft.com/office/drawing/2014/main" id="{82C72A13-D6AA-F3D5-6156-F48FD1F7FC38}"/>
              </a:ext>
            </a:extLst>
          </p:cNvPr>
          <p:cNvSpPr/>
          <p:nvPr/>
        </p:nvSpPr>
        <p:spPr>
          <a:xfrm>
            <a:off x="859709" y="2612674"/>
            <a:ext cx="1877667" cy="1808406"/>
          </a:xfrm>
          <a:custGeom>
            <a:avLst/>
            <a:gdLst>
              <a:gd name="connsiteX0" fmla="*/ 0 w 1877667"/>
              <a:gd name="connsiteY0" fmla="*/ 0 h 1384350"/>
              <a:gd name="connsiteX1" fmla="*/ 1877667 w 1877667"/>
              <a:gd name="connsiteY1" fmla="*/ 0 h 1384350"/>
              <a:gd name="connsiteX2" fmla="*/ 1877667 w 1877667"/>
              <a:gd name="connsiteY2" fmla="*/ 1384350 h 1384350"/>
              <a:gd name="connsiteX3" fmla="*/ 0 w 1877667"/>
              <a:gd name="connsiteY3" fmla="*/ 1384350 h 1384350"/>
              <a:gd name="connsiteX4" fmla="*/ 0 w 1877667"/>
              <a:gd name="connsiteY4" fmla="*/ 0 h 138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667" h="1384350">
                <a:moveTo>
                  <a:pt x="0" y="0"/>
                </a:moveTo>
                <a:lnTo>
                  <a:pt x="1877667" y="0"/>
                </a:lnTo>
                <a:lnTo>
                  <a:pt x="1877667" y="1384350"/>
                </a:lnTo>
                <a:lnTo>
                  <a:pt x="0" y="1384350"/>
                </a:lnTo>
                <a:lnTo>
                  <a:pt x="0" y="0"/>
                </a:lnTo>
                <a:close/>
              </a:path>
            </a:pathLst>
          </a:custGeom>
          <a:solidFill>
            <a:schemeClr val="bg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889000" rtl="0">
              <a:lnSpc>
                <a:spcPct val="90000"/>
              </a:lnSpc>
              <a:spcBef>
                <a:spcPct val="0"/>
              </a:spcBef>
              <a:spcAft>
                <a:spcPct val="35000"/>
              </a:spcAft>
              <a:buNone/>
            </a:pPr>
            <a:r>
              <a:rPr lang="en-US" sz="2000" kern="1200">
                <a:latin typeface="Tenorite"/>
              </a:rPr>
              <a:t>Extract relevant news articles</a:t>
            </a:r>
          </a:p>
        </p:txBody>
      </p:sp>
      <p:sp>
        <p:nvSpPr>
          <p:cNvPr id="8" name="L-Shape 7">
            <a:extLst>
              <a:ext uri="{FF2B5EF4-FFF2-40B4-BE49-F238E27FC236}">
                <a16:creationId xmlns:a16="http://schemas.microsoft.com/office/drawing/2014/main" id="{26818EEF-F3B8-4294-B2BE-4088A711D8B8}"/>
              </a:ext>
            </a:extLst>
          </p:cNvPr>
          <p:cNvSpPr/>
          <p:nvPr/>
        </p:nvSpPr>
        <p:spPr>
          <a:xfrm rot="5400000">
            <a:off x="1949827" y="3423348"/>
            <a:ext cx="2028330" cy="184991"/>
          </a:xfrm>
          <a:prstGeom prst="corner">
            <a:avLst>
              <a:gd name="adj1" fmla="val 1000"/>
              <a:gd name="adj2" fmla="val 1000"/>
            </a:avLst>
          </a:prstGeom>
        </p:spPr>
        <p:style>
          <a:lnRef idx="2">
            <a:schemeClr val="accent3">
              <a:hueOff val="677650"/>
              <a:satOff val="25000"/>
              <a:lumOff val="-3676"/>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 name="Freeform: Shape 8">
            <a:extLst>
              <a:ext uri="{FF2B5EF4-FFF2-40B4-BE49-F238E27FC236}">
                <a16:creationId xmlns:a16="http://schemas.microsoft.com/office/drawing/2014/main" id="{8BD0F8C8-1D2E-FB69-C524-12FE61EF6AAD}"/>
              </a:ext>
            </a:extLst>
          </p:cNvPr>
          <p:cNvSpPr/>
          <p:nvPr/>
        </p:nvSpPr>
        <p:spPr>
          <a:xfrm>
            <a:off x="2871496" y="4530009"/>
            <a:ext cx="2312398" cy="676110"/>
          </a:xfrm>
          <a:custGeom>
            <a:avLst/>
            <a:gdLst>
              <a:gd name="connsiteX0" fmla="*/ 0 w 2312398"/>
              <a:gd name="connsiteY0" fmla="*/ 0 h 676110"/>
              <a:gd name="connsiteX1" fmla="*/ 2143371 w 2312398"/>
              <a:gd name="connsiteY1" fmla="*/ 0 h 676110"/>
              <a:gd name="connsiteX2" fmla="*/ 2312398 w 2312398"/>
              <a:gd name="connsiteY2" fmla="*/ 338055 h 676110"/>
              <a:gd name="connsiteX3" fmla="*/ 2143371 w 2312398"/>
              <a:gd name="connsiteY3" fmla="*/ 676110 h 676110"/>
              <a:gd name="connsiteX4" fmla="*/ 0 w 2312398"/>
              <a:gd name="connsiteY4" fmla="*/ 676110 h 676110"/>
              <a:gd name="connsiteX5" fmla="*/ 169028 w 2312398"/>
              <a:gd name="connsiteY5" fmla="*/ 338055 h 676110"/>
              <a:gd name="connsiteX6" fmla="*/ 0 w 2312398"/>
              <a:gd name="connsiteY6" fmla="*/ 0 h 67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2398" h="676110">
                <a:moveTo>
                  <a:pt x="0" y="0"/>
                </a:moveTo>
                <a:lnTo>
                  <a:pt x="2143371" y="0"/>
                </a:lnTo>
                <a:lnTo>
                  <a:pt x="2312398" y="338055"/>
                </a:lnTo>
                <a:lnTo>
                  <a:pt x="2143371" y="676110"/>
                </a:lnTo>
                <a:lnTo>
                  <a:pt x="0" y="676110"/>
                </a:lnTo>
                <a:lnTo>
                  <a:pt x="169028" y="338055"/>
                </a:lnTo>
                <a:lnTo>
                  <a:pt x="0" y="0"/>
                </a:lnTo>
                <a:close/>
              </a:path>
            </a:pathLst>
          </a:custGeom>
        </p:spPr>
        <p:style>
          <a:lnRef idx="2">
            <a:schemeClr val="accent3">
              <a:hueOff val="677650"/>
              <a:satOff val="25000"/>
              <a:lumOff val="-3676"/>
              <a:alphaOff val="0"/>
            </a:schemeClr>
          </a:lnRef>
          <a:fillRef idx="1">
            <a:schemeClr val="accent3">
              <a:hueOff val="677650"/>
              <a:satOff val="25000"/>
              <a:lumOff val="-3676"/>
              <a:alphaOff val="0"/>
            </a:schemeClr>
          </a:fillRef>
          <a:effectRef idx="0">
            <a:schemeClr val="accent3">
              <a:hueOff val="677650"/>
              <a:satOff val="25000"/>
              <a:lumOff val="-3676"/>
              <a:alphaOff val="0"/>
            </a:schemeClr>
          </a:effectRef>
          <a:fontRef idx="minor">
            <a:schemeClr val="lt1"/>
          </a:fontRef>
        </p:style>
        <p:txBody>
          <a:bodyPr spcFirstLastPara="0" vert="horz" wrap="square" lIns="270628" tIns="203200" rIns="270627" bIns="20320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Tenorite"/>
              </a:rPr>
              <a:t> Cause-Effect Modelling</a:t>
            </a:r>
            <a:endParaRPr lang="en-US" sz="1600" kern="1200"/>
          </a:p>
        </p:txBody>
      </p:sp>
      <p:sp>
        <p:nvSpPr>
          <p:cNvPr id="10" name="Freeform: Shape 9">
            <a:extLst>
              <a:ext uri="{FF2B5EF4-FFF2-40B4-BE49-F238E27FC236}">
                <a16:creationId xmlns:a16="http://schemas.microsoft.com/office/drawing/2014/main" id="{B9D10512-F4C4-D265-C397-D2AA073E1B93}"/>
              </a:ext>
            </a:extLst>
          </p:cNvPr>
          <p:cNvSpPr/>
          <p:nvPr/>
        </p:nvSpPr>
        <p:spPr>
          <a:xfrm>
            <a:off x="3056488" y="2612674"/>
            <a:ext cx="1877667" cy="1808406"/>
          </a:xfrm>
          <a:custGeom>
            <a:avLst/>
            <a:gdLst>
              <a:gd name="connsiteX0" fmla="*/ 0 w 1877667"/>
              <a:gd name="connsiteY0" fmla="*/ 0 h 1384350"/>
              <a:gd name="connsiteX1" fmla="*/ 1877667 w 1877667"/>
              <a:gd name="connsiteY1" fmla="*/ 0 h 1384350"/>
              <a:gd name="connsiteX2" fmla="*/ 1877667 w 1877667"/>
              <a:gd name="connsiteY2" fmla="*/ 1384350 h 1384350"/>
              <a:gd name="connsiteX3" fmla="*/ 0 w 1877667"/>
              <a:gd name="connsiteY3" fmla="*/ 1384350 h 1384350"/>
              <a:gd name="connsiteX4" fmla="*/ 0 w 1877667"/>
              <a:gd name="connsiteY4" fmla="*/ 0 h 138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667" h="1384350">
                <a:moveTo>
                  <a:pt x="0" y="0"/>
                </a:moveTo>
                <a:lnTo>
                  <a:pt x="1877667" y="0"/>
                </a:lnTo>
                <a:lnTo>
                  <a:pt x="1877667" y="1384350"/>
                </a:lnTo>
                <a:lnTo>
                  <a:pt x="0" y="1384350"/>
                </a:lnTo>
                <a:lnTo>
                  <a:pt x="0" y="0"/>
                </a:lnTo>
                <a:close/>
              </a:path>
            </a:pathLst>
          </a:custGeom>
          <a:solidFill>
            <a:schemeClr val="bg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889000" rtl="0">
              <a:lnSpc>
                <a:spcPct val="90000"/>
              </a:lnSpc>
              <a:spcBef>
                <a:spcPct val="0"/>
              </a:spcBef>
              <a:spcAft>
                <a:spcPct val="35000"/>
              </a:spcAft>
              <a:buNone/>
            </a:pPr>
            <a:r>
              <a:rPr lang="en-US" sz="2000" kern="1200">
                <a:latin typeface="Tenorite"/>
              </a:rPr>
              <a:t>Identify events which have an impact on demand</a:t>
            </a:r>
            <a:endParaRPr lang="en-US" sz="2000" kern="1200"/>
          </a:p>
        </p:txBody>
      </p:sp>
      <p:sp>
        <p:nvSpPr>
          <p:cNvPr id="11" name="L-Shape 10">
            <a:extLst>
              <a:ext uri="{FF2B5EF4-FFF2-40B4-BE49-F238E27FC236}">
                <a16:creationId xmlns:a16="http://schemas.microsoft.com/office/drawing/2014/main" id="{5CFB1E49-6887-B590-AEA9-0F7A82B83742}"/>
              </a:ext>
            </a:extLst>
          </p:cNvPr>
          <p:cNvSpPr/>
          <p:nvPr/>
        </p:nvSpPr>
        <p:spPr>
          <a:xfrm rot="5400000">
            <a:off x="4146605" y="3423348"/>
            <a:ext cx="2028330" cy="184991"/>
          </a:xfrm>
          <a:prstGeom prst="corner">
            <a:avLst>
              <a:gd name="adj1" fmla="val 1000"/>
              <a:gd name="adj2" fmla="val 1000"/>
            </a:avLst>
          </a:prstGeom>
        </p:spPr>
        <p:style>
          <a:lnRef idx="2">
            <a:schemeClr val="accent3">
              <a:hueOff val="1355300"/>
              <a:satOff val="50000"/>
              <a:lumOff val="-7353"/>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C7172BBD-28E2-36DF-1896-AC4E6C0D212B}"/>
              </a:ext>
            </a:extLst>
          </p:cNvPr>
          <p:cNvSpPr/>
          <p:nvPr/>
        </p:nvSpPr>
        <p:spPr>
          <a:xfrm>
            <a:off x="5068275" y="4530009"/>
            <a:ext cx="2312398" cy="676110"/>
          </a:xfrm>
          <a:custGeom>
            <a:avLst/>
            <a:gdLst>
              <a:gd name="connsiteX0" fmla="*/ 0 w 2312398"/>
              <a:gd name="connsiteY0" fmla="*/ 0 h 676110"/>
              <a:gd name="connsiteX1" fmla="*/ 2143371 w 2312398"/>
              <a:gd name="connsiteY1" fmla="*/ 0 h 676110"/>
              <a:gd name="connsiteX2" fmla="*/ 2312398 w 2312398"/>
              <a:gd name="connsiteY2" fmla="*/ 338055 h 676110"/>
              <a:gd name="connsiteX3" fmla="*/ 2143371 w 2312398"/>
              <a:gd name="connsiteY3" fmla="*/ 676110 h 676110"/>
              <a:gd name="connsiteX4" fmla="*/ 0 w 2312398"/>
              <a:gd name="connsiteY4" fmla="*/ 676110 h 676110"/>
              <a:gd name="connsiteX5" fmla="*/ 169028 w 2312398"/>
              <a:gd name="connsiteY5" fmla="*/ 338055 h 676110"/>
              <a:gd name="connsiteX6" fmla="*/ 0 w 2312398"/>
              <a:gd name="connsiteY6" fmla="*/ 0 h 67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2398" h="676110">
                <a:moveTo>
                  <a:pt x="0" y="0"/>
                </a:moveTo>
                <a:lnTo>
                  <a:pt x="2143371" y="0"/>
                </a:lnTo>
                <a:lnTo>
                  <a:pt x="2312398" y="338055"/>
                </a:lnTo>
                <a:lnTo>
                  <a:pt x="2143371" y="676110"/>
                </a:lnTo>
                <a:lnTo>
                  <a:pt x="0" y="676110"/>
                </a:lnTo>
                <a:lnTo>
                  <a:pt x="169028" y="338055"/>
                </a:lnTo>
                <a:lnTo>
                  <a:pt x="0" y="0"/>
                </a:lnTo>
                <a:close/>
              </a:path>
            </a:pathLst>
          </a:custGeom>
        </p:spPr>
        <p:style>
          <a:lnRef idx="2">
            <a:schemeClr val="accent3">
              <a:hueOff val="1355300"/>
              <a:satOff val="50000"/>
              <a:lumOff val="-7353"/>
              <a:alphaOff val="0"/>
            </a:schemeClr>
          </a:lnRef>
          <a:fillRef idx="1">
            <a:schemeClr val="accent3">
              <a:hueOff val="1355300"/>
              <a:satOff val="50000"/>
              <a:lumOff val="-7353"/>
              <a:alphaOff val="0"/>
            </a:schemeClr>
          </a:fillRef>
          <a:effectRef idx="0">
            <a:schemeClr val="accent3">
              <a:hueOff val="1355300"/>
              <a:satOff val="50000"/>
              <a:lumOff val="-7353"/>
              <a:alphaOff val="0"/>
            </a:schemeClr>
          </a:effectRef>
          <a:fontRef idx="minor">
            <a:schemeClr val="lt1"/>
          </a:fontRef>
        </p:style>
        <p:txBody>
          <a:bodyPr spcFirstLastPara="0" vert="horz" wrap="square" lIns="270628" tIns="203200" rIns="270627" bIns="20320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Tenorite"/>
              </a:rPr>
              <a:t> Temporal &amp; Event Extraction</a:t>
            </a:r>
          </a:p>
        </p:txBody>
      </p:sp>
      <p:sp>
        <p:nvSpPr>
          <p:cNvPr id="13" name="Freeform: Shape 12">
            <a:extLst>
              <a:ext uri="{FF2B5EF4-FFF2-40B4-BE49-F238E27FC236}">
                <a16:creationId xmlns:a16="http://schemas.microsoft.com/office/drawing/2014/main" id="{6EE5E268-5364-2F01-1E35-8599BEE206EF}"/>
              </a:ext>
            </a:extLst>
          </p:cNvPr>
          <p:cNvSpPr/>
          <p:nvPr/>
        </p:nvSpPr>
        <p:spPr>
          <a:xfrm>
            <a:off x="5253267" y="2612674"/>
            <a:ext cx="1877667" cy="1808406"/>
          </a:xfrm>
          <a:custGeom>
            <a:avLst/>
            <a:gdLst>
              <a:gd name="connsiteX0" fmla="*/ 0 w 1877667"/>
              <a:gd name="connsiteY0" fmla="*/ 0 h 1384350"/>
              <a:gd name="connsiteX1" fmla="*/ 1877667 w 1877667"/>
              <a:gd name="connsiteY1" fmla="*/ 0 h 1384350"/>
              <a:gd name="connsiteX2" fmla="*/ 1877667 w 1877667"/>
              <a:gd name="connsiteY2" fmla="*/ 1384350 h 1384350"/>
              <a:gd name="connsiteX3" fmla="*/ 0 w 1877667"/>
              <a:gd name="connsiteY3" fmla="*/ 1384350 h 1384350"/>
              <a:gd name="connsiteX4" fmla="*/ 0 w 1877667"/>
              <a:gd name="connsiteY4" fmla="*/ 0 h 138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667" h="1384350">
                <a:moveTo>
                  <a:pt x="0" y="0"/>
                </a:moveTo>
                <a:lnTo>
                  <a:pt x="1877667" y="0"/>
                </a:lnTo>
                <a:lnTo>
                  <a:pt x="1877667" y="1384350"/>
                </a:lnTo>
                <a:lnTo>
                  <a:pt x="0" y="1384350"/>
                </a:lnTo>
                <a:lnTo>
                  <a:pt x="0" y="0"/>
                </a:lnTo>
                <a:close/>
              </a:path>
            </a:pathLst>
          </a:custGeom>
          <a:solidFill>
            <a:schemeClr val="bg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889000" rtl="0">
              <a:lnSpc>
                <a:spcPct val="90000"/>
              </a:lnSpc>
              <a:spcBef>
                <a:spcPct val="0"/>
              </a:spcBef>
              <a:spcAft>
                <a:spcPct val="35000"/>
              </a:spcAft>
              <a:buNone/>
            </a:pPr>
            <a:r>
              <a:rPr lang="en-US" sz="2000" kern="1200">
                <a:latin typeface="Tenorite"/>
              </a:rPr>
              <a:t>Extracting events and the time features associated </a:t>
            </a:r>
            <a:endParaRPr lang="en-US" sz="2000" kern="1200"/>
          </a:p>
        </p:txBody>
      </p:sp>
      <p:sp>
        <p:nvSpPr>
          <p:cNvPr id="14" name="L-Shape 13">
            <a:extLst>
              <a:ext uri="{FF2B5EF4-FFF2-40B4-BE49-F238E27FC236}">
                <a16:creationId xmlns:a16="http://schemas.microsoft.com/office/drawing/2014/main" id="{01B13F41-F2FA-9F9A-E56D-E51328FABD8A}"/>
              </a:ext>
            </a:extLst>
          </p:cNvPr>
          <p:cNvSpPr/>
          <p:nvPr/>
        </p:nvSpPr>
        <p:spPr>
          <a:xfrm rot="5400000">
            <a:off x="6343384" y="3423348"/>
            <a:ext cx="2028330" cy="184991"/>
          </a:xfrm>
          <a:prstGeom prst="corner">
            <a:avLst>
              <a:gd name="adj1" fmla="val 1000"/>
              <a:gd name="adj2" fmla="val 1000"/>
            </a:avLst>
          </a:prstGeom>
        </p:spPr>
        <p:style>
          <a:lnRef idx="2">
            <a:schemeClr val="accent3">
              <a:hueOff val="2032949"/>
              <a:satOff val="75000"/>
              <a:lumOff val="-11029"/>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Freeform: Shape 14">
            <a:extLst>
              <a:ext uri="{FF2B5EF4-FFF2-40B4-BE49-F238E27FC236}">
                <a16:creationId xmlns:a16="http://schemas.microsoft.com/office/drawing/2014/main" id="{38E01E05-0263-7619-2732-64EB04A16076}"/>
              </a:ext>
            </a:extLst>
          </p:cNvPr>
          <p:cNvSpPr/>
          <p:nvPr/>
        </p:nvSpPr>
        <p:spPr>
          <a:xfrm>
            <a:off x="7265053" y="4530009"/>
            <a:ext cx="2312398" cy="676110"/>
          </a:xfrm>
          <a:custGeom>
            <a:avLst/>
            <a:gdLst>
              <a:gd name="connsiteX0" fmla="*/ 0 w 2312398"/>
              <a:gd name="connsiteY0" fmla="*/ 0 h 676110"/>
              <a:gd name="connsiteX1" fmla="*/ 2143371 w 2312398"/>
              <a:gd name="connsiteY1" fmla="*/ 0 h 676110"/>
              <a:gd name="connsiteX2" fmla="*/ 2312398 w 2312398"/>
              <a:gd name="connsiteY2" fmla="*/ 338055 h 676110"/>
              <a:gd name="connsiteX3" fmla="*/ 2143371 w 2312398"/>
              <a:gd name="connsiteY3" fmla="*/ 676110 h 676110"/>
              <a:gd name="connsiteX4" fmla="*/ 0 w 2312398"/>
              <a:gd name="connsiteY4" fmla="*/ 676110 h 676110"/>
              <a:gd name="connsiteX5" fmla="*/ 169028 w 2312398"/>
              <a:gd name="connsiteY5" fmla="*/ 338055 h 676110"/>
              <a:gd name="connsiteX6" fmla="*/ 0 w 2312398"/>
              <a:gd name="connsiteY6" fmla="*/ 0 h 67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2398" h="676110">
                <a:moveTo>
                  <a:pt x="0" y="0"/>
                </a:moveTo>
                <a:lnTo>
                  <a:pt x="2143371" y="0"/>
                </a:lnTo>
                <a:lnTo>
                  <a:pt x="2312398" y="338055"/>
                </a:lnTo>
                <a:lnTo>
                  <a:pt x="2143371" y="676110"/>
                </a:lnTo>
                <a:lnTo>
                  <a:pt x="0" y="676110"/>
                </a:lnTo>
                <a:lnTo>
                  <a:pt x="169028" y="338055"/>
                </a:lnTo>
                <a:lnTo>
                  <a:pt x="0" y="0"/>
                </a:lnTo>
                <a:close/>
              </a:path>
            </a:pathLst>
          </a:custGeom>
        </p:spPr>
        <p:style>
          <a:lnRef idx="2">
            <a:schemeClr val="accent3">
              <a:hueOff val="2032949"/>
              <a:satOff val="75000"/>
              <a:lumOff val="-11029"/>
              <a:alphaOff val="0"/>
            </a:schemeClr>
          </a:lnRef>
          <a:fillRef idx="1">
            <a:schemeClr val="accent3">
              <a:hueOff val="2032949"/>
              <a:satOff val="75000"/>
              <a:lumOff val="-11029"/>
              <a:alphaOff val="0"/>
            </a:schemeClr>
          </a:fillRef>
          <a:effectRef idx="0">
            <a:schemeClr val="accent3">
              <a:hueOff val="2032949"/>
              <a:satOff val="75000"/>
              <a:lumOff val="-11029"/>
              <a:alphaOff val="0"/>
            </a:schemeClr>
          </a:effectRef>
          <a:fontRef idx="minor">
            <a:schemeClr val="lt1"/>
          </a:fontRef>
        </p:style>
        <p:txBody>
          <a:bodyPr spcFirstLastPara="0" vert="horz" wrap="square" lIns="270628" tIns="203200" rIns="270627" bIns="20320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Tenorite"/>
              </a:rPr>
              <a:t> Sentiment Analysis</a:t>
            </a:r>
            <a:endParaRPr lang="en-US" sz="1600" kern="1200"/>
          </a:p>
        </p:txBody>
      </p:sp>
      <p:sp>
        <p:nvSpPr>
          <p:cNvPr id="16" name="Freeform: Shape 15">
            <a:extLst>
              <a:ext uri="{FF2B5EF4-FFF2-40B4-BE49-F238E27FC236}">
                <a16:creationId xmlns:a16="http://schemas.microsoft.com/office/drawing/2014/main" id="{3D0C89AD-80C3-CB51-FD50-AB1BA8708AE7}"/>
              </a:ext>
            </a:extLst>
          </p:cNvPr>
          <p:cNvSpPr/>
          <p:nvPr/>
        </p:nvSpPr>
        <p:spPr>
          <a:xfrm>
            <a:off x="7450045" y="2612674"/>
            <a:ext cx="1877667" cy="1808406"/>
          </a:xfrm>
          <a:custGeom>
            <a:avLst/>
            <a:gdLst>
              <a:gd name="connsiteX0" fmla="*/ 0 w 1877667"/>
              <a:gd name="connsiteY0" fmla="*/ 0 h 1384350"/>
              <a:gd name="connsiteX1" fmla="*/ 1877667 w 1877667"/>
              <a:gd name="connsiteY1" fmla="*/ 0 h 1384350"/>
              <a:gd name="connsiteX2" fmla="*/ 1877667 w 1877667"/>
              <a:gd name="connsiteY2" fmla="*/ 1384350 h 1384350"/>
              <a:gd name="connsiteX3" fmla="*/ 0 w 1877667"/>
              <a:gd name="connsiteY3" fmla="*/ 1384350 h 1384350"/>
              <a:gd name="connsiteX4" fmla="*/ 0 w 1877667"/>
              <a:gd name="connsiteY4" fmla="*/ 0 h 138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667" h="1384350">
                <a:moveTo>
                  <a:pt x="0" y="0"/>
                </a:moveTo>
                <a:lnTo>
                  <a:pt x="1877667" y="0"/>
                </a:lnTo>
                <a:lnTo>
                  <a:pt x="1877667" y="1384350"/>
                </a:lnTo>
                <a:lnTo>
                  <a:pt x="0" y="1384350"/>
                </a:lnTo>
                <a:lnTo>
                  <a:pt x="0" y="0"/>
                </a:lnTo>
                <a:close/>
              </a:path>
            </a:pathLst>
          </a:custGeom>
          <a:solidFill>
            <a:schemeClr val="bg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889000" rtl="0">
              <a:lnSpc>
                <a:spcPct val="90000"/>
              </a:lnSpc>
              <a:spcBef>
                <a:spcPct val="0"/>
              </a:spcBef>
              <a:spcAft>
                <a:spcPct val="35000"/>
              </a:spcAft>
              <a:buNone/>
            </a:pPr>
            <a:r>
              <a:rPr lang="en-US" sz="2000" kern="1200">
                <a:latin typeface="Tenorite"/>
              </a:rPr>
              <a:t>Assigning a "score" to each extracted event which indicates impact on demand </a:t>
            </a:r>
          </a:p>
        </p:txBody>
      </p:sp>
      <p:sp>
        <p:nvSpPr>
          <p:cNvPr id="17" name="L-Shape 16">
            <a:extLst>
              <a:ext uri="{FF2B5EF4-FFF2-40B4-BE49-F238E27FC236}">
                <a16:creationId xmlns:a16="http://schemas.microsoft.com/office/drawing/2014/main" id="{8D57225B-60C8-66AB-ABE3-70EFB7F57BD7}"/>
              </a:ext>
            </a:extLst>
          </p:cNvPr>
          <p:cNvSpPr/>
          <p:nvPr/>
        </p:nvSpPr>
        <p:spPr>
          <a:xfrm rot="5400000">
            <a:off x="8540163" y="3423348"/>
            <a:ext cx="2028330" cy="184991"/>
          </a:xfrm>
          <a:prstGeom prst="corner">
            <a:avLst>
              <a:gd name="adj1" fmla="val 1000"/>
              <a:gd name="adj2" fmla="val 1000"/>
            </a:avLst>
          </a:prstGeom>
        </p:spPr>
        <p:style>
          <a:lnRef idx="2">
            <a:schemeClr val="accent3">
              <a:hueOff val="2710599"/>
              <a:satOff val="100000"/>
              <a:lumOff val="-14706"/>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Freeform: Shape 17">
            <a:extLst>
              <a:ext uri="{FF2B5EF4-FFF2-40B4-BE49-F238E27FC236}">
                <a16:creationId xmlns:a16="http://schemas.microsoft.com/office/drawing/2014/main" id="{AA627DE8-3773-4D97-B5CB-B851401F0D26}"/>
              </a:ext>
            </a:extLst>
          </p:cNvPr>
          <p:cNvSpPr/>
          <p:nvPr/>
        </p:nvSpPr>
        <p:spPr>
          <a:xfrm>
            <a:off x="9461832" y="4530009"/>
            <a:ext cx="2312398" cy="676110"/>
          </a:xfrm>
          <a:custGeom>
            <a:avLst/>
            <a:gdLst>
              <a:gd name="connsiteX0" fmla="*/ 0 w 2312398"/>
              <a:gd name="connsiteY0" fmla="*/ 0 h 676110"/>
              <a:gd name="connsiteX1" fmla="*/ 2143371 w 2312398"/>
              <a:gd name="connsiteY1" fmla="*/ 0 h 676110"/>
              <a:gd name="connsiteX2" fmla="*/ 2312398 w 2312398"/>
              <a:gd name="connsiteY2" fmla="*/ 338055 h 676110"/>
              <a:gd name="connsiteX3" fmla="*/ 2143371 w 2312398"/>
              <a:gd name="connsiteY3" fmla="*/ 676110 h 676110"/>
              <a:gd name="connsiteX4" fmla="*/ 0 w 2312398"/>
              <a:gd name="connsiteY4" fmla="*/ 676110 h 676110"/>
              <a:gd name="connsiteX5" fmla="*/ 169028 w 2312398"/>
              <a:gd name="connsiteY5" fmla="*/ 338055 h 676110"/>
              <a:gd name="connsiteX6" fmla="*/ 0 w 2312398"/>
              <a:gd name="connsiteY6" fmla="*/ 0 h 67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2398" h="676110">
                <a:moveTo>
                  <a:pt x="0" y="0"/>
                </a:moveTo>
                <a:lnTo>
                  <a:pt x="2143371" y="0"/>
                </a:lnTo>
                <a:lnTo>
                  <a:pt x="2312398" y="338055"/>
                </a:lnTo>
                <a:lnTo>
                  <a:pt x="2143371" y="676110"/>
                </a:lnTo>
                <a:lnTo>
                  <a:pt x="0" y="676110"/>
                </a:lnTo>
                <a:lnTo>
                  <a:pt x="169028" y="338055"/>
                </a:lnTo>
                <a:lnTo>
                  <a:pt x="0" y="0"/>
                </a:lnTo>
                <a:close/>
              </a:path>
            </a:pathLst>
          </a:custGeom>
        </p:spPr>
        <p:style>
          <a:lnRef idx="2">
            <a:schemeClr val="accent3">
              <a:hueOff val="2710599"/>
              <a:satOff val="100000"/>
              <a:lumOff val="-14706"/>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txBody>
          <a:bodyPr spcFirstLastPara="0" vert="horz" wrap="square" lIns="270628" tIns="203200" rIns="270627" bIns="20320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Tenorite"/>
              </a:rPr>
              <a:t> Demand Forecast</a:t>
            </a:r>
          </a:p>
        </p:txBody>
      </p:sp>
      <p:sp>
        <p:nvSpPr>
          <p:cNvPr id="19" name="Freeform: Shape 18">
            <a:extLst>
              <a:ext uri="{FF2B5EF4-FFF2-40B4-BE49-F238E27FC236}">
                <a16:creationId xmlns:a16="http://schemas.microsoft.com/office/drawing/2014/main" id="{81139A44-E976-FE52-F28B-1C3466A54FF4}"/>
              </a:ext>
            </a:extLst>
          </p:cNvPr>
          <p:cNvSpPr/>
          <p:nvPr/>
        </p:nvSpPr>
        <p:spPr>
          <a:xfrm>
            <a:off x="9646824" y="2612674"/>
            <a:ext cx="1877667" cy="1808406"/>
          </a:xfrm>
          <a:custGeom>
            <a:avLst/>
            <a:gdLst>
              <a:gd name="connsiteX0" fmla="*/ 0 w 1877667"/>
              <a:gd name="connsiteY0" fmla="*/ 0 h 1384350"/>
              <a:gd name="connsiteX1" fmla="*/ 1877667 w 1877667"/>
              <a:gd name="connsiteY1" fmla="*/ 0 h 1384350"/>
              <a:gd name="connsiteX2" fmla="*/ 1877667 w 1877667"/>
              <a:gd name="connsiteY2" fmla="*/ 1384350 h 1384350"/>
              <a:gd name="connsiteX3" fmla="*/ 0 w 1877667"/>
              <a:gd name="connsiteY3" fmla="*/ 1384350 h 1384350"/>
              <a:gd name="connsiteX4" fmla="*/ 0 w 1877667"/>
              <a:gd name="connsiteY4" fmla="*/ 0 h 138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7667" h="1384350">
                <a:moveTo>
                  <a:pt x="0" y="0"/>
                </a:moveTo>
                <a:lnTo>
                  <a:pt x="1877667" y="0"/>
                </a:lnTo>
                <a:lnTo>
                  <a:pt x="1877667" y="1384350"/>
                </a:lnTo>
                <a:lnTo>
                  <a:pt x="0" y="1384350"/>
                </a:lnTo>
                <a:lnTo>
                  <a:pt x="0" y="0"/>
                </a:lnTo>
                <a:close/>
              </a:path>
            </a:pathLst>
          </a:custGeom>
          <a:solidFill>
            <a:schemeClr val="bg1"/>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889000" rtl="0">
              <a:lnSpc>
                <a:spcPct val="90000"/>
              </a:lnSpc>
              <a:spcBef>
                <a:spcPct val="0"/>
              </a:spcBef>
              <a:spcAft>
                <a:spcPct val="35000"/>
              </a:spcAft>
              <a:buNone/>
            </a:pPr>
            <a:r>
              <a:rPr lang="en-US" sz="2000" kern="1200">
                <a:latin typeface="Tenorite"/>
              </a:rPr>
              <a:t>Adjusted</a:t>
            </a:r>
            <a:r>
              <a:rPr lang="en-US" sz="2000" kern="1200"/>
              <a:t> based on </a:t>
            </a:r>
            <a:r>
              <a:rPr lang="en-US" sz="2000" kern="1200">
                <a:latin typeface="Tenorite"/>
              </a:rPr>
              <a:t>news</a:t>
            </a:r>
            <a:endParaRPr lang="en-US" sz="2000" kern="1200"/>
          </a:p>
        </p:txBody>
      </p:sp>
    </p:spTree>
    <p:extLst>
      <p:ext uri="{BB962C8B-B14F-4D97-AF65-F5344CB8AC3E}">
        <p14:creationId xmlns:p14="http://schemas.microsoft.com/office/powerpoint/2010/main" val="218910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P spid="15" grpId="0" animBg="1"/>
      <p:bldP spid="16"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52C1A85-0355-1809-8E45-5F0E50EA9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9124" y="692459"/>
            <a:ext cx="3802673" cy="4722920"/>
          </a:xfrm>
          <a:prstGeom prst="rect">
            <a:avLst/>
          </a:prstGeom>
        </p:spPr>
      </p:pic>
      <p:sp>
        <p:nvSpPr>
          <p:cNvPr id="22" name="TextBox 21">
            <a:extLst>
              <a:ext uri="{FF2B5EF4-FFF2-40B4-BE49-F238E27FC236}">
                <a16:creationId xmlns:a16="http://schemas.microsoft.com/office/drawing/2014/main" id="{61B61B56-943C-8AAC-C260-550E06A4E4A6}"/>
              </a:ext>
            </a:extLst>
          </p:cNvPr>
          <p:cNvSpPr txBox="1"/>
          <p:nvPr/>
        </p:nvSpPr>
        <p:spPr>
          <a:xfrm>
            <a:off x="6968971" y="5424283"/>
            <a:ext cx="4684364" cy="1200329"/>
          </a:xfrm>
          <a:prstGeom prst="rect">
            <a:avLst/>
          </a:prstGeom>
          <a:noFill/>
        </p:spPr>
        <p:txBody>
          <a:bodyPr wrap="square">
            <a:spAutoFit/>
          </a:bodyPr>
          <a:lstStyle/>
          <a:p>
            <a:r>
              <a:rPr lang="en-GB" sz="2400" dirty="0">
                <a:solidFill>
                  <a:schemeClr val="bg1"/>
                </a:solidFill>
              </a:rPr>
              <a:t>URL: https://beatriceyapsm-capstonebackend-backendapp-t5spbq.streamlit.app/</a:t>
            </a:r>
          </a:p>
        </p:txBody>
      </p:sp>
    </p:spTree>
    <p:extLst>
      <p:ext uri="{BB962C8B-B14F-4D97-AF65-F5344CB8AC3E}">
        <p14:creationId xmlns:p14="http://schemas.microsoft.com/office/powerpoint/2010/main" val="2371649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1BADADB-A3E7-482B-BBF7-C4A6BA5A1A21}"/>
              </a:ext>
            </a:extLst>
          </p:cNvPr>
          <p:cNvSpPr>
            <a:spLocks noGrp="1"/>
          </p:cNvSpPr>
          <p:nvPr>
            <p:ph type="body" idx="1"/>
          </p:nvPr>
        </p:nvSpPr>
        <p:spPr>
          <a:xfrm>
            <a:off x="415600" y="1781000"/>
            <a:ext cx="5150313" cy="4555200"/>
          </a:xfr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a:lstStyle/>
          <a:p>
            <a:pPr marL="152396" indent="0">
              <a:spcAft>
                <a:spcPts val="1200"/>
              </a:spcAft>
              <a:buNone/>
            </a:pPr>
            <a:r>
              <a:rPr lang="en-SG"/>
              <a:t>SHORT TERM</a:t>
            </a:r>
          </a:p>
          <a:p>
            <a:pPr>
              <a:spcAft>
                <a:spcPts val="1200"/>
              </a:spcAft>
            </a:pPr>
            <a:r>
              <a:rPr lang="en-US"/>
              <a:t>Complete model development</a:t>
            </a:r>
          </a:p>
          <a:p>
            <a:pPr>
              <a:spcAft>
                <a:spcPts val="1200"/>
              </a:spcAft>
            </a:pPr>
            <a:r>
              <a:rPr lang="en-US"/>
              <a:t>Integrating and Deployment within Panasonic’s landscape</a:t>
            </a:r>
          </a:p>
          <a:p>
            <a:pPr>
              <a:spcAft>
                <a:spcPts val="1200"/>
              </a:spcAft>
            </a:pPr>
            <a:r>
              <a:rPr lang="en-US"/>
              <a:t>User training and model reinforcement through user input</a:t>
            </a:r>
          </a:p>
          <a:p>
            <a:pPr marL="152396" indent="0">
              <a:buNone/>
            </a:pPr>
            <a:endParaRPr lang="en-SG"/>
          </a:p>
        </p:txBody>
      </p:sp>
      <p:sp>
        <p:nvSpPr>
          <p:cNvPr id="4" name="Text Placeholder 2">
            <a:extLst>
              <a:ext uri="{FF2B5EF4-FFF2-40B4-BE49-F238E27FC236}">
                <a16:creationId xmlns:a16="http://schemas.microsoft.com/office/drawing/2014/main" id="{DF0C88C8-B1FA-4187-8C32-A07474A7A481}"/>
              </a:ext>
            </a:extLst>
          </p:cNvPr>
          <p:cNvSpPr txBox="1">
            <a:spLocks/>
          </p:cNvSpPr>
          <p:nvPr/>
        </p:nvSpPr>
        <p:spPr>
          <a:xfrm>
            <a:off x="6096000" y="1781000"/>
            <a:ext cx="5150313" cy="4555200"/>
          </a:xfrm>
          <a:prstGeom prst="rect">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spcFirstLastPara="1" vert="horz" wrap="square" lIns="91425" tIns="91425" rIns="91425" bIns="91425" rtlCol="0" anchor="t" anchorCtr="0">
            <a:normAutofit/>
          </a:bodyPr>
          <a:lstStyle>
            <a:lvl1pPr marL="152396" lvl="0" indent="0">
              <a:lnSpc>
                <a:spcPct val="90000"/>
              </a:lnSpc>
              <a:spcBef>
                <a:spcPts val="0"/>
              </a:spcBef>
              <a:spcAft>
                <a:spcPts val="1200"/>
              </a:spcAft>
              <a:buSzPts val="1800"/>
              <a:buFont typeface="Arial" panose="020B0604020202020204" pitchFamily="34" charset="0"/>
              <a:buNone/>
              <a:defRPr sz="2800">
                <a:solidFill>
                  <a:schemeClr val="dk1"/>
                </a:solidFill>
              </a:defRPr>
            </a:lvl1pPr>
            <a:lvl2pPr marL="1219170" lvl="1" indent="-423323">
              <a:lnSpc>
                <a:spcPct val="90000"/>
              </a:lnSpc>
              <a:spcBef>
                <a:spcPts val="0"/>
              </a:spcBef>
              <a:spcAft>
                <a:spcPts val="0"/>
              </a:spcAft>
              <a:buSzPts val="1400"/>
              <a:buFont typeface="Arial" panose="020B0604020202020204" pitchFamily="34" charset="0"/>
              <a:buChar char="○"/>
              <a:defRPr sz="2400">
                <a:solidFill>
                  <a:schemeClr val="dk1"/>
                </a:solidFill>
              </a:defRPr>
            </a:lvl2pPr>
            <a:lvl3pPr marL="1828754" lvl="2" indent="-423323">
              <a:lnSpc>
                <a:spcPct val="90000"/>
              </a:lnSpc>
              <a:spcBef>
                <a:spcPts val="0"/>
              </a:spcBef>
              <a:spcAft>
                <a:spcPts val="0"/>
              </a:spcAft>
              <a:buSzPts val="1400"/>
              <a:buFont typeface="Arial" panose="020B0604020202020204" pitchFamily="34" charset="0"/>
              <a:buChar char="■"/>
              <a:defRPr sz="2000">
                <a:solidFill>
                  <a:schemeClr val="dk1"/>
                </a:solidFill>
              </a:defRPr>
            </a:lvl3pPr>
            <a:lvl4pPr marL="2438339" lvl="3" indent="-423323">
              <a:lnSpc>
                <a:spcPct val="90000"/>
              </a:lnSpc>
              <a:spcBef>
                <a:spcPts val="0"/>
              </a:spcBef>
              <a:spcAft>
                <a:spcPts val="0"/>
              </a:spcAft>
              <a:buSzPts val="1400"/>
              <a:buFont typeface="Arial" panose="020B0604020202020204" pitchFamily="34" charset="0"/>
              <a:buChar char="●"/>
              <a:defRPr>
                <a:solidFill>
                  <a:schemeClr val="dk1"/>
                </a:solidFill>
              </a:defRPr>
            </a:lvl4pPr>
            <a:lvl5pPr marL="3047924" lvl="4" indent="-423323">
              <a:lnSpc>
                <a:spcPct val="90000"/>
              </a:lnSpc>
              <a:spcBef>
                <a:spcPts val="0"/>
              </a:spcBef>
              <a:spcAft>
                <a:spcPts val="0"/>
              </a:spcAft>
              <a:buSzPts val="1400"/>
              <a:buFont typeface="Arial" panose="020B0604020202020204" pitchFamily="34" charset="0"/>
              <a:buChar char="○"/>
              <a:defRPr>
                <a:solidFill>
                  <a:schemeClr val="dk1"/>
                </a:solidFill>
              </a:defRPr>
            </a:lvl5pPr>
            <a:lvl6pPr marL="3657509" lvl="5" indent="-423323">
              <a:lnSpc>
                <a:spcPct val="90000"/>
              </a:lnSpc>
              <a:spcBef>
                <a:spcPts val="0"/>
              </a:spcBef>
              <a:spcAft>
                <a:spcPts val="0"/>
              </a:spcAft>
              <a:buSzPts val="1400"/>
              <a:buFont typeface="Arial" panose="020B0604020202020204" pitchFamily="34" charset="0"/>
              <a:buChar char="■"/>
              <a:defRPr>
                <a:solidFill>
                  <a:schemeClr val="dk1"/>
                </a:solidFill>
              </a:defRPr>
            </a:lvl6pPr>
            <a:lvl7pPr marL="4267093" lvl="6" indent="-423323">
              <a:lnSpc>
                <a:spcPct val="90000"/>
              </a:lnSpc>
              <a:spcBef>
                <a:spcPts val="0"/>
              </a:spcBef>
              <a:spcAft>
                <a:spcPts val="0"/>
              </a:spcAft>
              <a:buSzPts val="1400"/>
              <a:buFont typeface="Arial" panose="020B0604020202020204" pitchFamily="34" charset="0"/>
              <a:buChar char="●"/>
              <a:defRPr>
                <a:solidFill>
                  <a:schemeClr val="dk1"/>
                </a:solidFill>
              </a:defRPr>
            </a:lvl7pPr>
            <a:lvl8pPr marL="4876678" lvl="7" indent="-423323">
              <a:lnSpc>
                <a:spcPct val="90000"/>
              </a:lnSpc>
              <a:spcBef>
                <a:spcPts val="0"/>
              </a:spcBef>
              <a:spcAft>
                <a:spcPts val="0"/>
              </a:spcAft>
              <a:buSzPts val="1400"/>
              <a:buFont typeface="Arial" panose="020B0604020202020204" pitchFamily="34" charset="0"/>
              <a:buChar char="○"/>
              <a:defRPr>
                <a:solidFill>
                  <a:schemeClr val="dk1"/>
                </a:solidFill>
              </a:defRPr>
            </a:lvl8pPr>
            <a:lvl9pPr marL="5486263" lvl="8" indent="-423323">
              <a:lnSpc>
                <a:spcPct val="90000"/>
              </a:lnSpc>
              <a:spcBef>
                <a:spcPts val="0"/>
              </a:spcBef>
              <a:spcAft>
                <a:spcPts val="0"/>
              </a:spcAft>
              <a:buSzPts val="1400"/>
              <a:buFont typeface="Arial" panose="020B0604020202020204" pitchFamily="34" charset="0"/>
              <a:buChar char="■"/>
              <a:defRPr>
                <a:solidFill>
                  <a:schemeClr val="dk1"/>
                </a:solidFill>
              </a:defRPr>
            </a:lvl9pPr>
          </a:lstStyle>
          <a:p>
            <a:r>
              <a:rPr lang="en-SG"/>
              <a:t>LONG TERM - expansion</a:t>
            </a:r>
          </a:p>
          <a:p>
            <a:pPr marL="609585" indent="-457189">
              <a:buFont typeface="Arial" panose="020B0604020202020204" pitchFamily="34" charset="0"/>
              <a:buChar char="●"/>
            </a:pPr>
            <a:r>
              <a:rPr lang="en-US"/>
              <a:t>Other EV products, </a:t>
            </a:r>
            <a:r>
              <a:rPr lang="en-US" err="1"/>
              <a:t>ie</a:t>
            </a:r>
            <a:r>
              <a:rPr lang="en-US"/>
              <a:t> Automotive Cockpit, etc.</a:t>
            </a:r>
          </a:p>
          <a:p>
            <a:pPr marL="609585" indent="-457189">
              <a:buFont typeface="Arial" panose="020B0604020202020204" pitchFamily="34" charset="0"/>
              <a:buChar char="●"/>
            </a:pPr>
            <a:r>
              <a:rPr lang="en-US"/>
              <a:t>Other divisions, </a:t>
            </a:r>
            <a:r>
              <a:rPr lang="en-US" err="1"/>
              <a:t>ie</a:t>
            </a:r>
            <a:r>
              <a:rPr lang="en-US"/>
              <a:t> Connect, Industry, Energy</a:t>
            </a:r>
          </a:p>
          <a:p>
            <a:pPr marL="609585" indent="-457189">
              <a:buFont typeface="Arial" panose="020B0604020202020204" pitchFamily="34" charset="0"/>
              <a:buChar char="●"/>
            </a:pPr>
            <a:r>
              <a:rPr lang="en-US"/>
              <a:t>Operations, manufacturing, finance</a:t>
            </a:r>
          </a:p>
          <a:p>
            <a:endParaRPr lang="en-SG"/>
          </a:p>
        </p:txBody>
      </p:sp>
      <p:sp>
        <p:nvSpPr>
          <p:cNvPr id="8" name="Title 1">
            <a:extLst>
              <a:ext uri="{FF2B5EF4-FFF2-40B4-BE49-F238E27FC236}">
                <a16:creationId xmlns:a16="http://schemas.microsoft.com/office/drawing/2014/main" id="{CE461D6F-5B08-30D9-1862-A6F34E324D46}"/>
              </a:ext>
            </a:extLst>
          </p:cNvPr>
          <p:cNvSpPr txBox="1">
            <a:spLocks/>
          </p:cNvSpPr>
          <p:nvPr/>
        </p:nvSpPr>
        <p:spPr>
          <a:xfrm>
            <a:off x="188414" y="273864"/>
            <a:ext cx="11815172" cy="112220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GB"/>
              <a:t>FUTURE SPRINTS</a:t>
            </a:r>
          </a:p>
        </p:txBody>
      </p:sp>
    </p:spTree>
    <p:extLst>
      <p:ext uri="{BB962C8B-B14F-4D97-AF65-F5344CB8AC3E}">
        <p14:creationId xmlns:p14="http://schemas.microsoft.com/office/powerpoint/2010/main" val="66263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DF2CCE-7BA6-8E82-3B15-A2624B7ACB9E}"/>
              </a:ext>
            </a:extLst>
          </p:cNvPr>
          <p:cNvSpPr>
            <a:spLocks noGrp="1"/>
          </p:cNvSpPr>
          <p:nvPr>
            <p:ph type="title"/>
          </p:nvPr>
        </p:nvSpPr>
        <p:spPr>
          <a:xfrm>
            <a:off x="963918" y="0"/>
            <a:ext cx="6298015" cy="1325563"/>
          </a:xfrm>
        </p:spPr>
        <p:txBody>
          <a:bodyPr/>
          <a:lstStyle/>
          <a:p>
            <a:r>
              <a:rPr lang="en-US"/>
              <a:t>Link to Code and model</a:t>
            </a:r>
            <a:endParaRPr lang="en-GB"/>
          </a:p>
        </p:txBody>
      </p:sp>
      <p:sp>
        <p:nvSpPr>
          <p:cNvPr id="2" name="TextBox 1">
            <a:extLst>
              <a:ext uri="{FF2B5EF4-FFF2-40B4-BE49-F238E27FC236}">
                <a16:creationId xmlns:a16="http://schemas.microsoft.com/office/drawing/2014/main" id="{EF445BC7-6C39-5A4D-180D-3E0A81C1EF55}"/>
              </a:ext>
            </a:extLst>
          </p:cNvPr>
          <p:cNvSpPr txBox="1"/>
          <p:nvPr/>
        </p:nvSpPr>
        <p:spPr>
          <a:xfrm>
            <a:off x="617689" y="6023688"/>
            <a:ext cx="7354459" cy="461665"/>
          </a:xfrm>
          <a:prstGeom prst="rect">
            <a:avLst/>
          </a:prstGeom>
          <a:noFill/>
        </p:spPr>
        <p:txBody>
          <a:bodyPr wrap="square" rtlCol="0">
            <a:spAutoFit/>
          </a:bodyPr>
          <a:lstStyle/>
          <a:p>
            <a:pPr algn="l"/>
            <a:r>
              <a:rPr lang="en-US" sz="2400" dirty="0">
                <a:solidFill>
                  <a:schemeClr val="bg1"/>
                </a:solidFill>
              </a:rPr>
              <a:t>URL: https://github.com/squaluz/Group-9C-Capstone</a:t>
            </a:r>
          </a:p>
        </p:txBody>
      </p:sp>
      <p:pic>
        <p:nvPicPr>
          <p:cNvPr id="12" name="Picture 11">
            <a:extLst>
              <a:ext uri="{FF2B5EF4-FFF2-40B4-BE49-F238E27FC236}">
                <a16:creationId xmlns:a16="http://schemas.microsoft.com/office/drawing/2014/main" id="{91037534-A8E8-5861-067C-3A534834C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028" y="1325563"/>
            <a:ext cx="3668343" cy="4556082"/>
          </a:xfrm>
          <a:prstGeom prst="rect">
            <a:avLst/>
          </a:prstGeom>
        </p:spPr>
      </p:pic>
    </p:spTree>
    <p:extLst>
      <p:ext uri="{BB962C8B-B14F-4D97-AF65-F5344CB8AC3E}">
        <p14:creationId xmlns:p14="http://schemas.microsoft.com/office/powerpoint/2010/main" val="562236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44302D-49FD-6F38-1A19-DBF5182BC827}"/>
              </a:ext>
            </a:extLst>
          </p:cNvPr>
          <p:cNvSpPr>
            <a:spLocks noGrp="1"/>
          </p:cNvSpPr>
          <p:nvPr>
            <p:ph type="ctrTitle"/>
          </p:nvPr>
        </p:nvSpPr>
        <p:spPr/>
        <p:txBody>
          <a:bodyPr/>
          <a:lstStyle/>
          <a:p>
            <a:r>
              <a:rPr lang="en-US"/>
              <a:t>Economic Value</a:t>
            </a:r>
            <a:endParaRPr lang="en-GB"/>
          </a:p>
        </p:txBody>
      </p:sp>
    </p:spTree>
    <p:extLst>
      <p:ext uri="{BB962C8B-B14F-4D97-AF65-F5344CB8AC3E}">
        <p14:creationId xmlns:p14="http://schemas.microsoft.com/office/powerpoint/2010/main" val="1176848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17981A4D-EA03-5D42-565C-4F445D514C18}"/>
              </a:ext>
            </a:extLst>
          </p:cNvPr>
          <p:cNvSpPr/>
          <p:nvPr/>
        </p:nvSpPr>
        <p:spPr>
          <a:xfrm>
            <a:off x="788532" y="2779617"/>
            <a:ext cx="2155147" cy="1560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a:solidFill>
                  <a:srgbClr val="FF0000"/>
                </a:solidFill>
              </a:rPr>
              <a:t>20%</a:t>
            </a:r>
            <a:endParaRPr lang="en-GB" sz="2400">
              <a:solidFill>
                <a:srgbClr val="FF0000"/>
              </a:solidFill>
            </a:endParaRPr>
          </a:p>
        </p:txBody>
      </p:sp>
      <p:sp>
        <p:nvSpPr>
          <p:cNvPr id="12" name="TextBox 11">
            <a:extLst>
              <a:ext uri="{FF2B5EF4-FFF2-40B4-BE49-F238E27FC236}">
                <a16:creationId xmlns:a16="http://schemas.microsoft.com/office/drawing/2014/main" id="{07508CD1-AFB5-D395-36A0-BFADCD6D5EA6}"/>
              </a:ext>
            </a:extLst>
          </p:cNvPr>
          <p:cNvSpPr txBox="1"/>
          <p:nvPr/>
        </p:nvSpPr>
        <p:spPr>
          <a:xfrm>
            <a:off x="635306" y="6132391"/>
            <a:ext cx="11227532" cy="738664"/>
          </a:xfrm>
          <a:prstGeom prst="rect">
            <a:avLst/>
          </a:prstGeom>
          <a:noFill/>
        </p:spPr>
        <p:txBody>
          <a:bodyPr wrap="square" lIns="91440" tIns="45720" rIns="91440" bIns="45720" anchor="t">
            <a:spAutoFit/>
          </a:bodyPr>
          <a:lstStyle/>
          <a:p>
            <a:r>
              <a:rPr lang="en-US" sz="1400"/>
              <a:t>Source: McKinsey Survey of Global Supply-chain Leaders (2021)</a:t>
            </a:r>
          </a:p>
          <a:p>
            <a:r>
              <a:rPr lang="en-US" sz="1400">
                <a:hlinkClick r:id="rId3"/>
              </a:rPr>
              <a:t>https://www.mckinsey.com/capabilities/operations/our-insights/to-improve-your-supply-chain-modernize-your-supply-chain-it</a:t>
            </a:r>
            <a:endParaRPr lang="en-US" sz="1400"/>
          </a:p>
          <a:p>
            <a:endParaRPr lang="en-US" sz="1400" b="0" i="0">
              <a:solidFill>
                <a:srgbClr val="333333"/>
              </a:solidFill>
              <a:effectLst/>
              <a:latin typeface="McKinsey Sans"/>
            </a:endParaRPr>
          </a:p>
        </p:txBody>
      </p:sp>
      <p:sp>
        <p:nvSpPr>
          <p:cNvPr id="13" name="Title 1">
            <a:extLst>
              <a:ext uri="{FF2B5EF4-FFF2-40B4-BE49-F238E27FC236}">
                <a16:creationId xmlns:a16="http://schemas.microsoft.com/office/drawing/2014/main" id="{95A7B372-9E21-C26B-F92E-3050E58E5E34}"/>
              </a:ext>
            </a:extLst>
          </p:cNvPr>
          <p:cNvSpPr txBox="1">
            <a:spLocks/>
          </p:cNvSpPr>
          <p:nvPr/>
        </p:nvSpPr>
        <p:spPr>
          <a:xfrm>
            <a:off x="188414" y="273864"/>
            <a:ext cx="11815172" cy="112220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GB"/>
              <a:t>Competitive Advantage</a:t>
            </a:r>
          </a:p>
        </p:txBody>
      </p:sp>
      <p:pic>
        <p:nvPicPr>
          <p:cNvPr id="37" name="Picture 36">
            <a:extLst>
              <a:ext uri="{FF2B5EF4-FFF2-40B4-BE49-F238E27FC236}">
                <a16:creationId xmlns:a16="http://schemas.microsoft.com/office/drawing/2014/main" id="{04738F39-57B8-C5F1-FE77-5ECB5BA8E00B}"/>
              </a:ext>
            </a:extLst>
          </p:cNvPr>
          <p:cNvPicPr>
            <a:picLocks noChangeAspect="1"/>
          </p:cNvPicPr>
          <p:nvPr/>
        </p:nvPicPr>
        <p:blipFill>
          <a:blip r:embed="rId4"/>
          <a:stretch>
            <a:fillRect/>
          </a:stretch>
        </p:blipFill>
        <p:spPr>
          <a:xfrm>
            <a:off x="714701" y="1524863"/>
            <a:ext cx="10420350" cy="895350"/>
          </a:xfrm>
          <a:prstGeom prst="rect">
            <a:avLst/>
          </a:prstGeom>
        </p:spPr>
      </p:pic>
      <p:pic>
        <p:nvPicPr>
          <p:cNvPr id="39" name="Picture 38">
            <a:extLst>
              <a:ext uri="{FF2B5EF4-FFF2-40B4-BE49-F238E27FC236}">
                <a16:creationId xmlns:a16="http://schemas.microsoft.com/office/drawing/2014/main" id="{24AC8795-138A-DF33-5068-261A7BA2922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38072" y="2379560"/>
            <a:ext cx="10439400" cy="466725"/>
          </a:xfrm>
          <a:prstGeom prst="rect">
            <a:avLst/>
          </a:prstGeom>
        </p:spPr>
      </p:pic>
      <p:pic>
        <p:nvPicPr>
          <p:cNvPr id="41" name="Picture 40">
            <a:extLst>
              <a:ext uri="{FF2B5EF4-FFF2-40B4-BE49-F238E27FC236}">
                <a16:creationId xmlns:a16="http://schemas.microsoft.com/office/drawing/2014/main" id="{279B8D99-E425-B20E-1C32-8A6C617917B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24461" y="3110219"/>
            <a:ext cx="2133600" cy="1209675"/>
          </a:xfrm>
          <a:prstGeom prst="rect">
            <a:avLst/>
          </a:prstGeom>
        </p:spPr>
      </p:pic>
      <p:sp>
        <p:nvSpPr>
          <p:cNvPr id="49" name="Rectangle 48">
            <a:extLst>
              <a:ext uri="{FF2B5EF4-FFF2-40B4-BE49-F238E27FC236}">
                <a16:creationId xmlns:a16="http://schemas.microsoft.com/office/drawing/2014/main" id="{0DDE80DA-3B13-F4D2-5660-05D0D96E3021}"/>
              </a:ext>
            </a:extLst>
          </p:cNvPr>
          <p:cNvSpPr/>
          <p:nvPr/>
        </p:nvSpPr>
        <p:spPr>
          <a:xfrm>
            <a:off x="2958060" y="2779617"/>
            <a:ext cx="6224493" cy="1560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a:solidFill>
                  <a:schemeClr val="accent4">
                    <a:lumMod val="75000"/>
                  </a:schemeClr>
                </a:solidFill>
              </a:rPr>
              <a:t>60%</a:t>
            </a:r>
            <a:endParaRPr lang="en-GB" sz="2400">
              <a:solidFill>
                <a:schemeClr val="accent4">
                  <a:lumMod val="75000"/>
                </a:schemeClr>
              </a:solidFill>
            </a:endParaRPr>
          </a:p>
        </p:txBody>
      </p:sp>
      <p:pic>
        <p:nvPicPr>
          <p:cNvPr id="45" name="Picture 44">
            <a:extLst>
              <a:ext uri="{FF2B5EF4-FFF2-40B4-BE49-F238E27FC236}">
                <a16:creationId xmlns:a16="http://schemas.microsoft.com/office/drawing/2014/main" id="{9AF175D3-23A0-CED6-109D-0A092F4E5A6C}"/>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943679" y="3105803"/>
            <a:ext cx="6238875" cy="1219200"/>
          </a:xfrm>
          <a:prstGeom prst="rect">
            <a:avLst/>
          </a:prstGeom>
        </p:spPr>
      </p:pic>
      <p:sp>
        <p:nvSpPr>
          <p:cNvPr id="50" name="Rectangle 49">
            <a:extLst>
              <a:ext uri="{FF2B5EF4-FFF2-40B4-BE49-F238E27FC236}">
                <a16:creationId xmlns:a16="http://schemas.microsoft.com/office/drawing/2014/main" id="{DC201F47-DC86-6213-89EF-84925AFEFC42}"/>
              </a:ext>
            </a:extLst>
          </p:cNvPr>
          <p:cNvSpPr/>
          <p:nvPr/>
        </p:nvSpPr>
        <p:spPr>
          <a:xfrm>
            <a:off x="9182553" y="2779617"/>
            <a:ext cx="2133600" cy="1560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a:solidFill>
                  <a:srgbClr val="00B050"/>
                </a:solidFill>
              </a:rPr>
              <a:t>20%</a:t>
            </a:r>
            <a:endParaRPr lang="en-GB" sz="2400">
              <a:solidFill>
                <a:srgbClr val="00B050"/>
              </a:solidFill>
            </a:endParaRPr>
          </a:p>
        </p:txBody>
      </p:sp>
      <p:pic>
        <p:nvPicPr>
          <p:cNvPr id="47" name="Picture 46">
            <a:extLst>
              <a:ext uri="{FF2B5EF4-FFF2-40B4-BE49-F238E27FC236}">
                <a16:creationId xmlns:a16="http://schemas.microsoft.com/office/drawing/2014/main" id="{8E691AA9-922E-4B3D-85CF-93054E995B16}"/>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9158063" y="3143515"/>
            <a:ext cx="2105025" cy="1181100"/>
          </a:xfrm>
          <a:prstGeom prst="rect">
            <a:avLst/>
          </a:prstGeom>
        </p:spPr>
      </p:pic>
      <p:sp>
        <p:nvSpPr>
          <p:cNvPr id="51" name="Rectangle 50">
            <a:extLst>
              <a:ext uri="{FF2B5EF4-FFF2-40B4-BE49-F238E27FC236}">
                <a16:creationId xmlns:a16="http://schemas.microsoft.com/office/drawing/2014/main" id="{37D839AD-35A5-D7F7-1124-0398AD23D7EC}"/>
              </a:ext>
            </a:extLst>
          </p:cNvPr>
          <p:cNvSpPr/>
          <p:nvPr/>
        </p:nvSpPr>
        <p:spPr>
          <a:xfrm>
            <a:off x="796562" y="4703837"/>
            <a:ext cx="10562677" cy="125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Top Applications being considered</a:t>
            </a:r>
            <a:endParaRPr lang="en-GB">
              <a:solidFill>
                <a:schemeClr val="tx1"/>
              </a:solidFill>
            </a:endParaRPr>
          </a:p>
        </p:txBody>
      </p:sp>
      <p:pic>
        <p:nvPicPr>
          <p:cNvPr id="23" name="Picture 22">
            <a:extLst>
              <a:ext uri="{FF2B5EF4-FFF2-40B4-BE49-F238E27FC236}">
                <a16:creationId xmlns:a16="http://schemas.microsoft.com/office/drawing/2014/main" id="{87494F25-4529-66BB-D616-67834912151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810850" y="5054907"/>
            <a:ext cx="1876425" cy="714375"/>
          </a:xfrm>
          <a:prstGeom prst="rect">
            <a:avLst/>
          </a:prstGeom>
        </p:spPr>
      </p:pic>
      <p:pic>
        <p:nvPicPr>
          <p:cNvPr id="25" name="Picture 24">
            <a:extLst>
              <a:ext uri="{FF2B5EF4-FFF2-40B4-BE49-F238E27FC236}">
                <a16:creationId xmlns:a16="http://schemas.microsoft.com/office/drawing/2014/main" id="{FF789A88-48C8-A3A3-0344-0DA39AE48EAD}"/>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2681159" y="5069194"/>
            <a:ext cx="2924175" cy="685800"/>
          </a:xfrm>
          <a:prstGeom prst="rect">
            <a:avLst/>
          </a:prstGeom>
        </p:spPr>
      </p:pic>
      <p:pic>
        <p:nvPicPr>
          <p:cNvPr id="27" name="Picture 26">
            <a:extLst>
              <a:ext uri="{FF2B5EF4-FFF2-40B4-BE49-F238E27FC236}">
                <a16:creationId xmlns:a16="http://schemas.microsoft.com/office/drawing/2014/main" id="{174B5AAA-5A92-15DA-071F-CBE9A4B98B93}"/>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184868" y="5069194"/>
            <a:ext cx="1866900" cy="685800"/>
          </a:xfrm>
          <a:prstGeom prst="rect">
            <a:avLst/>
          </a:prstGeom>
        </p:spPr>
      </p:pic>
      <p:pic>
        <p:nvPicPr>
          <p:cNvPr id="29" name="Picture 28">
            <a:extLst>
              <a:ext uri="{FF2B5EF4-FFF2-40B4-BE49-F238E27FC236}">
                <a16:creationId xmlns:a16="http://schemas.microsoft.com/office/drawing/2014/main" id="{705CF0E2-108B-C18C-6B66-8A03CE36F3A9}"/>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7051768" y="5093007"/>
            <a:ext cx="1943100" cy="638175"/>
          </a:xfrm>
          <a:prstGeom prst="rect">
            <a:avLst/>
          </a:prstGeom>
        </p:spPr>
      </p:pic>
      <p:pic>
        <p:nvPicPr>
          <p:cNvPr id="31" name="Picture 30">
            <a:extLst>
              <a:ext uri="{FF2B5EF4-FFF2-40B4-BE49-F238E27FC236}">
                <a16:creationId xmlns:a16="http://schemas.microsoft.com/office/drawing/2014/main" id="{96731C47-0BD1-794D-048E-A7431F53FDB5}"/>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8816945" y="5088244"/>
            <a:ext cx="2095500" cy="647700"/>
          </a:xfrm>
          <a:prstGeom prst="rect">
            <a:avLst/>
          </a:prstGeom>
        </p:spPr>
      </p:pic>
    </p:spTree>
    <p:extLst>
      <p:ext uri="{BB962C8B-B14F-4D97-AF65-F5344CB8AC3E}">
        <p14:creationId xmlns:p14="http://schemas.microsoft.com/office/powerpoint/2010/main" val="427191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1C15018-88D3-AF5A-0E75-B3251FD030EB}"/>
              </a:ext>
            </a:extLst>
          </p:cNvPr>
          <p:cNvSpPr txBox="1"/>
          <p:nvPr/>
        </p:nvSpPr>
        <p:spPr>
          <a:xfrm>
            <a:off x="1861869" y="2167384"/>
            <a:ext cx="2732538" cy="46166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p>
        </p:txBody>
      </p:sp>
      <p:sp>
        <p:nvSpPr>
          <p:cNvPr id="15" name="TextBox 14">
            <a:extLst>
              <a:ext uri="{FF2B5EF4-FFF2-40B4-BE49-F238E27FC236}">
                <a16:creationId xmlns:a16="http://schemas.microsoft.com/office/drawing/2014/main" id="{D41C1E83-49BA-8153-0DA1-FC888C8F1576}"/>
              </a:ext>
            </a:extLst>
          </p:cNvPr>
          <p:cNvSpPr txBox="1"/>
          <p:nvPr/>
        </p:nvSpPr>
        <p:spPr>
          <a:xfrm>
            <a:off x="7782095" y="2167384"/>
            <a:ext cx="2582725" cy="46166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p>
        </p:txBody>
      </p:sp>
      <p:sp>
        <p:nvSpPr>
          <p:cNvPr id="16" name="TextBox 15">
            <a:extLst>
              <a:ext uri="{FF2B5EF4-FFF2-40B4-BE49-F238E27FC236}">
                <a16:creationId xmlns:a16="http://schemas.microsoft.com/office/drawing/2014/main" id="{6A7E76DC-6EBF-DF4A-EA15-2B95292A65DD}"/>
              </a:ext>
            </a:extLst>
          </p:cNvPr>
          <p:cNvSpPr txBox="1"/>
          <p:nvPr/>
        </p:nvSpPr>
        <p:spPr>
          <a:xfrm>
            <a:off x="4895833" y="2167384"/>
            <a:ext cx="2582725" cy="46166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p>
        </p:txBody>
      </p:sp>
      <p:sp>
        <p:nvSpPr>
          <p:cNvPr id="19" name="TextBox 18">
            <a:extLst>
              <a:ext uri="{FF2B5EF4-FFF2-40B4-BE49-F238E27FC236}">
                <a16:creationId xmlns:a16="http://schemas.microsoft.com/office/drawing/2014/main" id="{A4B5DC90-570E-6124-2943-EDD0A3A7D3E0}"/>
              </a:ext>
            </a:extLst>
          </p:cNvPr>
          <p:cNvSpPr txBox="1"/>
          <p:nvPr/>
        </p:nvSpPr>
        <p:spPr>
          <a:xfrm>
            <a:off x="844281" y="6169827"/>
            <a:ext cx="9900631" cy="307777"/>
          </a:xfrm>
          <a:prstGeom prst="rect">
            <a:avLst/>
          </a:prstGeom>
          <a:noFill/>
        </p:spPr>
        <p:txBody>
          <a:bodyPr wrap="square" lIns="91440" tIns="45720" rIns="91440" bIns="45720" anchor="t">
            <a:spAutoFit/>
          </a:bodyPr>
          <a:lstStyle/>
          <a:p>
            <a:r>
              <a:rPr lang="en-US" sz="1400"/>
              <a:t>Source: </a:t>
            </a:r>
            <a:r>
              <a:rPr lang="en-US" sz="1400">
                <a:ea typeface="+mn-lt"/>
                <a:cs typeface="+mn-lt"/>
              </a:rPr>
              <a:t>McKinsey, </a:t>
            </a:r>
            <a:r>
              <a:rPr lang="en-US" sz="1400">
                <a:ea typeface="+mn-lt"/>
                <a:cs typeface="+mn-lt"/>
                <a:hlinkClick r:id="rId3"/>
              </a:rPr>
              <a:t>Smartening up with Artificial Intelligence (AI) - What’s in it for Germany and its Industrial Sector?</a:t>
            </a:r>
            <a:r>
              <a:rPr lang="en-US" sz="1400">
                <a:ea typeface="+mn-lt"/>
                <a:cs typeface="+mn-lt"/>
              </a:rPr>
              <a:t> (2017)</a:t>
            </a:r>
            <a:endParaRPr lang="en-US" sz="1400" b="0" i="0">
              <a:solidFill>
                <a:srgbClr val="333333"/>
              </a:solidFill>
              <a:effectLst/>
              <a:latin typeface="McKinsey Sans"/>
            </a:endParaRPr>
          </a:p>
        </p:txBody>
      </p:sp>
      <p:sp>
        <p:nvSpPr>
          <p:cNvPr id="3" name="Title 1">
            <a:extLst>
              <a:ext uri="{FF2B5EF4-FFF2-40B4-BE49-F238E27FC236}">
                <a16:creationId xmlns:a16="http://schemas.microsoft.com/office/drawing/2014/main" id="{EF8495B9-C4BC-C120-38ED-0381E4B0A791}"/>
              </a:ext>
            </a:extLst>
          </p:cNvPr>
          <p:cNvSpPr txBox="1">
            <a:spLocks/>
          </p:cNvSpPr>
          <p:nvPr/>
        </p:nvSpPr>
        <p:spPr>
          <a:xfrm>
            <a:off x="188414" y="273864"/>
            <a:ext cx="11815172" cy="112220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Why are businesses using it?</a:t>
            </a:r>
          </a:p>
        </p:txBody>
      </p:sp>
      <p:sp>
        <p:nvSpPr>
          <p:cNvPr id="5" name="Rectangle 4">
            <a:extLst>
              <a:ext uri="{FF2B5EF4-FFF2-40B4-BE49-F238E27FC236}">
                <a16:creationId xmlns:a16="http://schemas.microsoft.com/office/drawing/2014/main" id="{DCC20C81-38C6-8797-0F80-94F900A9EFD4}"/>
              </a:ext>
            </a:extLst>
          </p:cNvPr>
          <p:cNvSpPr/>
          <p:nvPr/>
        </p:nvSpPr>
        <p:spPr>
          <a:xfrm>
            <a:off x="7782095" y="2074522"/>
            <a:ext cx="2582725" cy="286232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a:solidFill>
                  <a:schemeClr val="tx1"/>
                </a:solidFill>
              </a:rPr>
              <a:t>Up to</a:t>
            </a:r>
            <a:r>
              <a:rPr lang="en-US" sz="4800">
                <a:solidFill>
                  <a:schemeClr val="tx1"/>
                </a:solidFill>
              </a:rPr>
              <a:t> </a:t>
            </a:r>
            <a:r>
              <a:rPr lang="en-US" sz="4800">
                <a:solidFill>
                  <a:schemeClr val="accent6">
                    <a:lumMod val="75000"/>
                  </a:schemeClr>
                </a:solidFill>
              </a:rPr>
              <a:t>50%</a:t>
            </a:r>
            <a:r>
              <a:rPr lang="en-US" sz="2800"/>
              <a:t> </a:t>
            </a:r>
          </a:p>
          <a:p>
            <a:r>
              <a:rPr lang="en-US" sz="1800">
                <a:solidFill>
                  <a:schemeClr val="tx1"/>
                </a:solidFill>
              </a:rPr>
              <a:t>Reduction in inventory</a:t>
            </a:r>
          </a:p>
          <a:p>
            <a:pPr algn="ctr"/>
            <a:endParaRPr lang="en-GB"/>
          </a:p>
        </p:txBody>
      </p:sp>
      <p:sp>
        <p:nvSpPr>
          <p:cNvPr id="6" name="Rectangle 5">
            <a:extLst>
              <a:ext uri="{FF2B5EF4-FFF2-40B4-BE49-F238E27FC236}">
                <a16:creationId xmlns:a16="http://schemas.microsoft.com/office/drawing/2014/main" id="{5788A393-7E85-1210-103A-2E1DCC895306}"/>
              </a:ext>
            </a:extLst>
          </p:cNvPr>
          <p:cNvSpPr/>
          <p:nvPr/>
        </p:nvSpPr>
        <p:spPr>
          <a:xfrm>
            <a:off x="4895833" y="2074522"/>
            <a:ext cx="2582725" cy="286232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a:solidFill>
                  <a:schemeClr val="tx1"/>
                </a:solidFill>
              </a:rPr>
              <a:t>Up to</a:t>
            </a:r>
            <a:r>
              <a:rPr lang="en-US" sz="4800">
                <a:solidFill>
                  <a:schemeClr val="tx1"/>
                </a:solidFill>
              </a:rPr>
              <a:t> </a:t>
            </a:r>
            <a:r>
              <a:rPr lang="en-US" sz="4800">
                <a:solidFill>
                  <a:schemeClr val="accent6">
                    <a:lumMod val="75000"/>
                  </a:schemeClr>
                </a:solidFill>
              </a:rPr>
              <a:t>65%</a:t>
            </a:r>
            <a:r>
              <a:rPr lang="en-US" sz="2800"/>
              <a:t> </a:t>
            </a:r>
          </a:p>
          <a:p>
            <a:r>
              <a:rPr lang="en-US" sz="1800">
                <a:solidFill>
                  <a:schemeClr val="tx1"/>
                </a:solidFill>
              </a:rPr>
              <a:t>Reduction in lost sales due to product unavailability</a:t>
            </a:r>
          </a:p>
          <a:p>
            <a:pPr algn="ctr"/>
            <a:endParaRPr lang="en-GB"/>
          </a:p>
        </p:txBody>
      </p:sp>
      <p:sp>
        <p:nvSpPr>
          <p:cNvPr id="7" name="Rectangle 6">
            <a:extLst>
              <a:ext uri="{FF2B5EF4-FFF2-40B4-BE49-F238E27FC236}">
                <a16:creationId xmlns:a16="http://schemas.microsoft.com/office/drawing/2014/main" id="{D17EC4B7-70B0-B86F-1672-5D20CD53DA3A}"/>
              </a:ext>
            </a:extLst>
          </p:cNvPr>
          <p:cNvSpPr/>
          <p:nvPr/>
        </p:nvSpPr>
        <p:spPr>
          <a:xfrm>
            <a:off x="2009571" y="2074522"/>
            <a:ext cx="2582725" cy="286232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a:solidFill>
                  <a:schemeClr val="tx1"/>
                </a:solidFill>
              </a:rPr>
              <a:t>Up to</a:t>
            </a:r>
            <a:r>
              <a:rPr lang="en-US" sz="4800">
                <a:solidFill>
                  <a:schemeClr val="tx1"/>
                </a:solidFill>
              </a:rPr>
              <a:t> </a:t>
            </a:r>
            <a:r>
              <a:rPr lang="en-US" sz="4800">
                <a:solidFill>
                  <a:schemeClr val="accent6">
                    <a:lumMod val="75000"/>
                  </a:schemeClr>
                </a:solidFill>
              </a:rPr>
              <a:t>50%</a:t>
            </a:r>
            <a:r>
              <a:rPr lang="en-US" sz="2800"/>
              <a:t> </a:t>
            </a:r>
          </a:p>
          <a:p>
            <a:r>
              <a:rPr lang="en-US" sz="1800">
                <a:solidFill>
                  <a:schemeClr val="tx1"/>
                </a:solidFill>
              </a:rPr>
              <a:t>reduction in forecast errors with machine learning</a:t>
            </a:r>
          </a:p>
          <a:p>
            <a:pPr algn="ctr"/>
            <a:endParaRPr lang="en-GB"/>
          </a:p>
        </p:txBody>
      </p:sp>
    </p:spTree>
    <p:extLst>
      <p:ext uri="{BB962C8B-B14F-4D97-AF65-F5344CB8AC3E}">
        <p14:creationId xmlns:p14="http://schemas.microsoft.com/office/powerpoint/2010/main" val="208662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eomatry">
            <a:hlinkClick r:id="" action="ppaction://media"/>
            <a:extLst>
              <a:ext uri="{FF2B5EF4-FFF2-40B4-BE49-F238E27FC236}">
                <a16:creationId xmlns:a16="http://schemas.microsoft.com/office/drawing/2014/main" id="{D2E6DBEC-EC2D-8BD0-9383-80E895308CFD}"/>
              </a:ext>
            </a:extLst>
          </p:cNvPr>
          <p:cNvPicPr>
            <a:picLocks noChangeAspect="1"/>
          </p:cNvPicPr>
          <p:nvPr>
            <a:videoFile r:link="rId2"/>
            <p:extLst>
              <p:ext uri="{DAA4B4D4-6D71-4841-9C94-3DE7FCFB9230}">
                <p14:media xmlns:p14="http://schemas.microsoft.com/office/powerpoint/2010/main" r:embed="rId1"/>
              </p:ext>
            </p:extLst>
          </p:nvPr>
        </p:nvPicPr>
        <p:blipFill>
          <a:blip r:embed="rId5">
            <a:lum bright="20000"/>
          </a:blip>
          <a:stretch>
            <a:fillRect/>
          </a:stretch>
        </p:blipFill>
        <p:spPr>
          <a:xfrm>
            <a:off x="-1" y="-7671"/>
            <a:ext cx="12178393" cy="6865671"/>
          </a:xfrm>
          <a:prstGeom prst="rect">
            <a:avLst/>
          </a:prstGeom>
        </p:spPr>
      </p:pic>
      <p:sp>
        <p:nvSpPr>
          <p:cNvPr id="2" name="Title 1">
            <a:extLst>
              <a:ext uri="{FF2B5EF4-FFF2-40B4-BE49-F238E27FC236}">
                <a16:creationId xmlns:a16="http://schemas.microsoft.com/office/drawing/2014/main" id="{48A33AD7-6625-2A77-BFE7-0982900B2969}"/>
              </a:ext>
            </a:extLst>
          </p:cNvPr>
          <p:cNvSpPr>
            <a:spLocks noGrp="1"/>
          </p:cNvSpPr>
          <p:nvPr>
            <p:ph type="title"/>
          </p:nvPr>
        </p:nvSpPr>
        <p:spPr/>
        <p:txBody>
          <a:bodyPr/>
          <a:lstStyle/>
          <a:p>
            <a:r>
              <a:rPr lang="en-US"/>
              <a:t>Value chain analysis</a:t>
            </a:r>
            <a:endParaRPr lang="en-GB"/>
          </a:p>
        </p:txBody>
      </p:sp>
      <p:pic>
        <p:nvPicPr>
          <p:cNvPr id="5" name="Picture 4">
            <a:extLst>
              <a:ext uri="{FF2B5EF4-FFF2-40B4-BE49-F238E27FC236}">
                <a16:creationId xmlns:a16="http://schemas.microsoft.com/office/drawing/2014/main" id="{AB55FCEF-4071-751A-4478-FC7DC76AC9BD}"/>
              </a:ext>
            </a:extLst>
          </p:cNvPr>
          <p:cNvPicPr>
            <a:picLocks noChangeAspect="1"/>
          </p:cNvPicPr>
          <p:nvPr/>
        </p:nvPicPr>
        <p:blipFill>
          <a:blip r:embed="rId6"/>
          <a:stretch>
            <a:fillRect/>
          </a:stretch>
        </p:blipFill>
        <p:spPr>
          <a:xfrm>
            <a:off x="228600" y="1486694"/>
            <a:ext cx="11734800" cy="828675"/>
          </a:xfrm>
          <a:prstGeom prst="rect">
            <a:avLst/>
          </a:prstGeom>
        </p:spPr>
      </p:pic>
      <p:pic>
        <p:nvPicPr>
          <p:cNvPr id="17" name="Picture 16">
            <a:extLst>
              <a:ext uri="{FF2B5EF4-FFF2-40B4-BE49-F238E27FC236}">
                <a16:creationId xmlns:a16="http://schemas.microsoft.com/office/drawing/2014/main" id="{8D737902-7B53-62D8-C0D5-D12494E90CC0}"/>
              </a:ext>
            </a:extLst>
          </p:cNvPr>
          <p:cNvPicPr>
            <a:picLocks noChangeAspect="1"/>
          </p:cNvPicPr>
          <p:nvPr/>
        </p:nvPicPr>
        <p:blipFill rotWithShape="1">
          <a:blip r:embed="rId7"/>
          <a:srcRect r="2118"/>
          <a:stretch/>
        </p:blipFill>
        <p:spPr>
          <a:xfrm>
            <a:off x="9082501" y="5239544"/>
            <a:ext cx="2880899" cy="1390650"/>
          </a:xfrm>
          <a:prstGeom prst="rect">
            <a:avLst/>
          </a:prstGeom>
        </p:spPr>
      </p:pic>
      <p:sp>
        <p:nvSpPr>
          <p:cNvPr id="18" name="TextBox 17">
            <a:extLst>
              <a:ext uri="{FF2B5EF4-FFF2-40B4-BE49-F238E27FC236}">
                <a16:creationId xmlns:a16="http://schemas.microsoft.com/office/drawing/2014/main" id="{44FD8BA0-D881-FAFE-76EF-400DEC785943}"/>
              </a:ext>
            </a:extLst>
          </p:cNvPr>
          <p:cNvSpPr txBox="1"/>
          <p:nvPr/>
        </p:nvSpPr>
        <p:spPr>
          <a:xfrm>
            <a:off x="4758372" y="5148786"/>
            <a:ext cx="4086369"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t>MIRAI</a:t>
            </a:r>
          </a:p>
          <a:p>
            <a:pPr algn="ctr"/>
            <a:r>
              <a:rPr lang="en-US" sz="5400" b="1"/>
              <a:t>ROI ~ </a:t>
            </a:r>
            <a:r>
              <a:rPr lang="en-US" sz="5400" b="1">
                <a:solidFill>
                  <a:schemeClr val="accent6">
                    <a:lumMod val="75000"/>
                  </a:schemeClr>
                </a:solidFill>
              </a:rPr>
              <a:t>15x</a:t>
            </a:r>
          </a:p>
        </p:txBody>
      </p:sp>
      <p:pic>
        <p:nvPicPr>
          <p:cNvPr id="19" name="Picture 18">
            <a:extLst>
              <a:ext uri="{FF2B5EF4-FFF2-40B4-BE49-F238E27FC236}">
                <a16:creationId xmlns:a16="http://schemas.microsoft.com/office/drawing/2014/main" id="{CEDAD57A-A956-3D0B-EA7A-F52794848A8D}"/>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aturation sat="66000"/>
                    </a14:imgEffect>
                  </a14:imgLayer>
                </a14:imgProps>
              </a:ext>
            </a:extLst>
          </a:blip>
          <a:stretch>
            <a:fillRect/>
          </a:stretch>
        </p:blipFill>
        <p:spPr>
          <a:xfrm>
            <a:off x="4034525" y="5289775"/>
            <a:ext cx="887376" cy="1133794"/>
          </a:xfrm>
          <a:prstGeom prst="rect">
            <a:avLst/>
          </a:prstGeom>
        </p:spPr>
      </p:pic>
      <p:pic>
        <p:nvPicPr>
          <p:cNvPr id="21" name="Picture 20">
            <a:extLst>
              <a:ext uri="{FF2B5EF4-FFF2-40B4-BE49-F238E27FC236}">
                <a16:creationId xmlns:a16="http://schemas.microsoft.com/office/drawing/2014/main" id="{EFED384C-960B-075C-0928-DA944431CA0B}"/>
              </a:ext>
            </a:extLst>
          </p:cNvPr>
          <p:cNvPicPr>
            <a:picLocks noChangeAspect="1"/>
          </p:cNvPicPr>
          <p:nvPr/>
        </p:nvPicPr>
        <p:blipFill>
          <a:blip r:embed="rId10"/>
          <a:stretch>
            <a:fillRect/>
          </a:stretch>
        </p:blipFill>
        <p:spPr>
          <a:xfrm>
            <a:off x="9108021" y="2305229"/>
            <a:ext cx="2857500" cy="2905125"/>
          </a:xfrm>
          <a:prstGeom prst="rect">
            <a:avLst/>
          </a:prstGeom>
        </p:spPr>
      </p:pic>
      <p:pic>
        <p:nvPicPr>
          <p:cNvPr id="8" name="Picture 7">
            <a:extLst>
              <a:ext uri="{FF2B5EF4-FFF2-40B4-BE49-F238E27FC236}">
                <a16:creationId xmlns:a16="http://schemas.microsoft.com/office/drawing/2014/main" id="{1FEB1B30-FB66-0B5C-F627-4035D8B96906}"/>
              </a:ext>
            </a:extLst>
          </p:cNvPr>
          <p:cNvPicPr>
            <a:picLocks noChangeAspect="1"/>
          </p:cNvPicPr>
          <p:nvPr/>
        </p:nvPicPr>
        <p:blipFill>
          <a:blip r:embed="rId11"/>
          <a:stretch>
            <a:fillRect/>
          </a:stretch>
        </p:blipFill>
        <p:spPr>
          <a:xfrm>
            <a:off x="226479" y="2305229"/>
            <a:ext cx="2790825" cy="2543175"/>
          </a:xfrm>
          <a:prstGeom prst="rect">
            <a:avLst/>
          </a:prstGeom>
        </p:spPr>
      </p:pic>
      <p:pic>
        <p:nvPicPr>
          <p:cNvPr id="11" name="Picture 10">
            <a:extLst>
              <a:ext uri="{FF2B5EF4-FFF2-40B4-BE49-F238E27FC236}">
                <a16:creationId xmlns:a16="http://schemas.microsoft.com/office/drawing/2014/main" id="{D6DAE828-7DB1-4684-D7C1-28548283AC1A}"/>
              </a:ext>
            </a:extLst>
          </p:cNvPr>
          <p:cNvPicPr>
            <a:picLocks noChangeAspect="1"/>
          </p:cNvPicPr>
          <p:nvPr/>
        </p:nvPicPr>
        <p:blipFill>
          <a:blip r:embed="rId12"/>
          <a:stretch>
            <a:fillRect/>
          </a:stretch>
        </p:blipFill>
        <p:spPr>
          <a:xfrm>
            <a:off x="3177000" y="2315369"/>
            <a:ext cx="2733675" cy="2514600"/>
          </a:xfrm>
          <a:prstGeom prst="rect">
            <a:avLst/>
          </a:prstGeom>
        </p:spPr>
      </p:pic>
      <p:pic>
        <p:nvPicPr>
          <p:cNvPr id="14" name="Picture 13">
            <a:extLst>
              <a:ext uri="{FF2B5EF4-FFF2-40B4-BE49-F238E27FC236}">
                <a16:creationId xmlns:a16="http://schemas.microsoft.com/office/drawing/2014/main" id="{BDBFCD66-E473-8257-4BE1-2C39649B468A}"/>
              </a:ext>
            </a:extLst>
          </p:cNvPr>
          <p:cNvPicPr>
            <a:picLocks noChangeAspect="1"/>
          </p:cNvPicPr>
          <p:nvPr/>
        </p:nvPicPr>
        <p:blipFill>
          <a:blip r:embed="rId13"/>
          <a:stretch>
            <a:fillRect/>
          </a:stretch>
        </p:blipFill>
        <p:spPr>
          <a:xfrm>
            <a:off x="6096000" y="2305229"/>
            <a:ext cx="2771775" cy="2505075"/>
          </a:xfrm>
          <a:prstGeom prst="rect">
            <a:avLst/>
          </a:prstGeom>
        </p:spPr>
      </p:pic>
    </p:spTree>
    <p:extLst>
      <p:ext uri="{BB962C8B-B14F-4D97-AF65-F5344CB8AC3E}">
        <p14:creationId xmlns:p14="http://schemas.microsoft.com/office/powerpoint/2010/main" val="298301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18"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repeatCount="indefinite" fill="hold" display="0">
                  <p:stCondLst>
                    <p:cond delay="indefinite"/>
                  </p:stCondLst>
                </p:cTn>
                <p:tgtEl>
                  <p:spTgt spid="22"/>
                </p:tgtEl>
              </p:cMediaNode>
            </p:video>
            <p:seq concurrent="1" nextAc="seek">
              <p:cTn id="36" restart="whenNotActive" fill="hold" evtFilter="cancelBubble" nodeType="interactiveSeq">
                <p:stCondLst>
                  <p:cond evt="onClick" delay="0">
                    <p:tgtEl>
                      <p:spTgt spid="22"/>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22"/>
                                        </p:tgtEl>
                                      </p:cBhvr>
                                    </p:cmd>
                                  </p:childTnLst>
                                </p:cTn>
                              </p:par>
                            </p:childTnLst>
                          </p:cTn>
                        </p:par>
                      </p:childTnLst>
                    </p:cTn>
                  </p:par>
                </p:childTnLst>
              </p:cTn>
              <p:nextCondLst>
                <p:cond evt="onClick" delay="0">
                  <p:tgtEl>
                    <p:spTgt spid="22"/>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83481-988D-3861-1FCA-848FCE7A7531}"/>
              </a:ext>
            </a:extLst>
          </p:cNvPr>
          <p:cNvSpPr>
            <a:spLocks noGrp="1"/>
          </p:cNvSpPr>
          <p:nvPr>
            <p:ph type="title"/>
          </p:nvPr>
        </p:nvSpPr>
        <p:spPr>
          <a:xfrm>
            <a:off x="200416" y="17556"/>
            <a:ext cx="3761014" cy="1325563"/>
          </a:xfrm>
        </p:spPr>
        <p:txBody>
          <a:bodyPr anchor="t"/>
          <a:lstStyle/>
          <a:p>
            <a:r>
              <a:rPr lang="en-US"/>
              <a:t>Team MEMBERS</a:t>
            </a:r>
            <a:endParaRPr lang="en-GB"/>
          </a:p>
        </p:txBody>
      </p:sp>
      <p:sp>
        <p:nvSpPr>
          <p:cNvPr id="3" name="Rectangle 2">
            <a:extLst>
              <a:ext uri="{FF2B5EF4-FFF2-40B4-BE49-F238E27FC236}">
                <a16:creationId xmlns:a16="http://schemas.microsoft.com/office/drawing/2014/main" id="{505BBE69-BBA3-83F3-4CE0-123341A3AF5F}"/>
              </a:ext>
            </a:extLst>
          </p:cNvPr>
          <p:cNvSpPr/>
          <p:nvPr/>
        </p:nvSpPr>
        <p:spPr>
          <a:xfrm>
            <a:off x="239745" y="4354313"/>
            <a:ext cx="2116899" cy="501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SCRUM MASTER</a:t>
            </a:r>
            <a:endParaRPr lang="en-GB" b="1">
              <a:solidFill>
                <a:schemeClr val="tx1"/>
              </a:solidFill>
            </a:endParaRPr>
          </a:p>
        </p:txBody>
      </p:sp>
      <p:sp>
        <p:nvSpPr>
          <p:cNvPr id="4" name="Rectangle 3">
            <a:extLst>
              <a:ext uri="{FF2B5EF4-FFF2-40B4-BE49-F238E27FC236}">
                <a16:creationId xmlns:a16="http://schemas.microsoft.com/office/drawing/2014/main" id="{852687C1-08A5-6C2D-6495-09FDEAFBF177}"/>
              </a:ext>
            </a:extLst>
          </p:cNvPr>
          <p:cNvSpPr/>
          <p:nvPr/>
        </p:nvSpPr>
        <p:spPr>
          <a:xfrm>
            <a:off x="2671882" y="4354313"/>
            <a:ext cx="2116899" cy="501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PRODUCT OWNER</a:t>
            </a:r>
            <a:endParaRPr lang="en-GB" b="1">
              <a:solidFill>
                <a:schemeClr val="tx1"/>
              </a:solidFill>
            </a:endParaRPr>
          </a:p>
        </p:txBody>
      </p:sp>
      <p:sp>
        <p:nvSpPr>
          <p:cNvPr id="6" name="Rectangle 5">
            <a:extLst>
              <a:ext uri="{FF2B5EF4-FFF2-40B4-BE49-F238E27FC236}">
                <a16:creationId xmlns:a16="http://schemas.microsoft.com/office/drawing/2014/main" id="{67E35591-5831-80FF-265E-B790B668B00F}"/>
              </a:ext>
            </a:extLst>
          </p:cNvPr>
          <p:cNvSpPr/>
          <p:nvPr/>
        </p:nvSpPr>
        <p:spPr>
          <a:xfrm>
            <a:off x="5076879" y="4354313"/>
            <a:ext cx="2116899" cy="501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BUSINESS ANALYST</a:t>
            </a:r>
            <a:endParaRPr lang="en-GB" b="1">
              <a:solidFill>
                <a:schemeClr val="tx1"/>
              </a:solidFill>
            </a:endParaRPr>
          </a:p>
        </p:txBody>
      </p:sp>
      <p:sp>
        <p:nvSpPr>
          <p:cNvPr id="7" name="Rectangle 6">
            <a:extLst>
              <a:ext uri="{FF2B5EF4-FFF2-40B4-BE49-F238E27FC236}">
                <a16:creationId xmlns:a16="http://schemas.microsoft.com/office/drawing/2014/main" id="{7EC778CA-6056-7627-1982-6408B231FE66}"/>
              </a:ext>
            </a:extLst>
          </p:cNvPr>
          <p:cNvSpPr/>
          <p:nvPr/>
        </p:nvSpPr>
        <p:spPr>
          <a:xfrm>
            <a:off x="7481876" y="4354313"/>
            <a:ext cx="2116899" cy="501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TECHNICAL LEAD</a:t>
            </a:r>
            <a:endParaRPr lang="en-GB" b="1">
              <a:solidFill>
                <a:schemeClr val="tx1"/>
              </a:solidFill>
            </a:endParaRPr>
          </a:p>
        </p:txBody>
      </p:sp>
      <p:sp>
        <p:nvSpPr>
          <p:cNvPr id="8" name="Rectangle 7">
            <a:extLst>
              <a:ext uri="{FF2B5EF4-FFF2-40B4-BE49-F238E27FC236}">
                <a16:creationId xmlns:a16="http://schemas.microsoft.com/office/drawing/2014/main" id="{1441AFF2-F341-E201-DD4B-9C39A57C2D84}"/>
              </a:ext>
            </a:extLst>
          </p:cNvPr>
          <p:cNvSpPr/>
          <p:nvPr/>
        </p:nvSpPr>
        <p:spPr>
          <a:xfrm>
            <a:off x="9886873" y="4354313"/>
            <a:ext cx="2116899" cy="501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TECHNICAL ANALYST</a:t>
            </a:r>
            <a:endParaRPr lang="en-GB" b="1">
              <a:solidFill>
                <a:schemeClr val="tx1"/>
              </a:solidFill>
            </a:endParaRPr>
          </a:p>
        </p:txBody>
      </p:sp>
      <p:pic>
        <p:nvPicPr>
          <p:cNvPr id="10" name="Picture 9">
            <a:extLst>
              <a:ext uri="{FF2B5EF4-FFF2-40B4-BE49-F238E27FC236}">
                <a16:creationId xmlns:a16="http://schemas.microsoft.com/office/drawing/2014/main" id="{A6B78C9B-5B84-CAA3-C717-86263F4E4692}"/>
              </a:ext>
            </a:extLst>
          </p:cNvPr>
          <p:cNvPicPr>
            <a:picLocks noChangeAspect="1"/>
          </p:cNvPicPr>
          <p:nvPr/>
        </p:nvPicPr>
        <p:blipFill rotWithShape="1">
          <a:blip r:embed="rId3"/>
          <a:srcRect b="636"/>
          <a:stretch/>
        </p:blipFill>
        <p:spPr>
          <a:xfrm>
            <a:off x="93281" y="683338"/>
            <a:ext cx="2409825" cy="3492367"/>
          </a:xfrm>
          <a:prstGeom prst="rect">
            <a:avLst/>
          </a:prstGeom>
        </p:spPr>
      </p:pic>
      <p:pic>
        <p:nvPicPr>
          <p:cNvPr id="12" name="Picture 11">
            <a:extLst>
              <a:ext uri="{FF2B5EF4-FFF2-40B4-BE49-F238E27FC236}">
                <a16:creationId xmlns:a16="http://schemas.microsoft.com/office/drawing/2014/main" id="{F79AF222-ECB4-8FC8-8870-89BDA4C6F9B0}"/>
              </a:ext>
            </a:extLst>
          </p:cNvPr>
          <p:cNvPicPr>
            <a:picLocks noChangeAspect="1"/>
          </p:cNvPicPr>
          <p:nvPr/>
        </p:nvPicPr>
        <p:blipFill rotWithShape="1">
          <a:blip r:embed="rId4"/>
          <a:srcRect b="420"/>
          <a:stretch/>
        </p:blipFill>
        <p:spPr>
          <a:xfrm>
            <a:off x="2494430" y="680337"/>
            <a:ext cx="2495550" cy="3495368"/>
          </a:xfrm>
          <a:prstGeom prst="rect">
            <a:avLst/>
          </a:prstGeom>
        </p:spPr>
      </p:pic>
      <p:pic>
        <p:nvPicPr>
          <p:cNvPr id="14" name="Picture 13">
            <a:extLst>
              <a:ext uri="{FF2B5EF4-FFF2-40B4-BE49-F238E27FC236}">
                <a16:creationId xmlns:a16="http://schemas.microsoft.com/office/drawing/2014/main" id="{3437996C-56DE-3D8D-5EB1-1BA1AC5A8989}"/>
              </a:ext>
            </a:extLst>
          </p:cNvPr>
          <p:cNvPicPr>
            <a:picLocks noChangeAspect="1"/>
          </p:cNvPicPr>
          <p:nvPr/>
        </p:nvPicPr>
        <p:blipFill rotWithShape="1">
          <a:blip r:embed="rId5"/>
          <a:srcRect r="394" b="542"/>
          <a:stretch/>
        </p:blipFill>
        <p:spPr>
          <a:xfrm>
            <a:off x="4904255" y="680030"/>
            <a:ext cx="2409825" cy="3495675"/>
          </a:xfrm>
          <a:prstGeom prst="rect">
            <a:avLst/>
          </a:prstGeom>
        </p:spPr>
      </p:pic>
      <p:pic>
        <p:nvPicPr>
          <p:cNvPr id="16" name="Picture 15">
            <a:extLst>
              <a:ext uri="{FF2B5EF4-FFF2-40B4-BE49-F238E27FC236}">
                <a16:creationId xmlns:a16="http://schemas.microsoft.com/office/drawing/2014/main" id="{56B24220-55FF-71D7-0582-5A31FD4911E8}"/>
              </a:ext>
            </a:extLst>
          </p:cNvPr>
          <p:cNvPicPr>
            <a:picLocks noChangeAspect="1"/>
          </p:cNvPicPr>
          <p:nvPr/>
        </p:nvPicPr>
        <p:blipFill rotWithShape="1">
          <a:blip r:embed="rId6"/>
          <a:srcRect b="542"/>
          <a:stretch/>
        </p:blipFill>
        <p:spPr>
          <a:xfrm>
            <a:off x="7291071" y="680030"/>
            <a:ext cx="2428875" cy="3495675"/>
          </a:xfrm>
          <a:prstGeom prst="rect">
            <a:avLst/>
          </a:prstGeom>
        </p:spPr>
      </p:pic>
      <p:pic>
        <p:nvPicPr>
          <p:cNvPr id="18" name="Picture 17">
            <a:extLst>
              <a:ext uri="{FF2B5EF4-FFF2-40B4-BE49-F238E27FC236}">
                <a16:creationId xmlns:a16="http://schemas.microsoft.com/office/drawing/2014/main" id="{7A50E2CB-D6C6-7B6F-4B7F-BB0566A78AAC}"/>
              </a:ext>
            </a:extLst>
          </p:cNvPr>
          <p:cNvPicPr>
            <a:picLocks noChangeAspect="1"/>
          </p:cNvPicPr>
          <p:nvPr/>
        </p:nvPicPr>
        <p:blipFill rotWithShape="1">
          <a:blip r:embed="rId7"/>
          <a:srcRect r="1938" b="542"/>
          <a:stretch/>
        </p:blipFill>
        <p:spPr>
          <a:xfrm>
            <a:off x="9711249" y="680158"/>
            <a:ext cx="2409825" cy="3495675"/>
          </a:xfrm>
          <a:prstGeom prst="rect">
            <a:avLst/>
          </a:prstGeom>
        </p:spPr>
      </p:pic>
      <p:sp>
        <p:nvSpPr>
          <p:cNvPr id="5" name="Rectangle 4">
            <a:extLst>
              <a:ext uri="{FF2B5EF4-FFF2-40B4-BE49-F238E27FC236}">
                <a16:creationId xmlns:a16="http://schemas.microsoft.com/office/drawing/2014/main" id="{AAD861C8-3B72-6E1D-81E5-1FC3B9544C90}"/>
              </a:ext>
            </a:extLst>
          </p:cNvPr>
          <p:cNvSpPr/>
          <p:nvPr/>
        </p:nvSpPr>
        <p:spPr>
          <a:xfrm>
            <a:off x="911985" y="5509603"/>
            <a:ext cx="2116899" cy="501466"/>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Panasonic</a:t>
            </a:r>
            <a:endParaRPr lang="en-GB" b="1">
              <a:solidFill>
                <a:schemeClr val="bg1"/>
              </a:solidFill>
            </a:endParaRPr>
          </a:p>
        </p:txBody>
      </p:sp>
      <p:sp>
        <p:nvSpPr>
          <p:cNvPr id="9" name="Rectangle 8">
            <a:extLst>
              <a:ext uri="{FF2B5EF4-FFF2-40B4-BE49-F238E27FC236}">
                <a16:creationId xmlns:a16="http://schemas.microsoft.com/office/drawing/2014/main" id="{67CC4029-07A7-3E9B-6AF0-9A9717FD14BC}"/>
              </a:ext>
            </a:extLst>
          </p:cNvPr>
          <p:cNvSpPr/>
          <p:nvPr/>
        </p:nvSpPr>
        <p:spPr>
          <a:xfrm>
            <a:off x="6894727" y="5509603"/>
            <a:ext cx="2116899" cy="501466"/>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Mentors</a:t>
            </a:r>
            <a:endParaRPr lang="en-GB" b="1">
              <a:solidFill>
                <a:schemeClr val="tx1"/>
              </a:solidFill>
            </a:endParaRPr>
          </a:p>
        </p:txBody>
      </p:sp>
      <p:sp>
        <p:nvSpPr>
          <p:cNvPr id="11" name="Rectangle 10">
            <a:extLst>
              <a:ext uri="{FF2B5EF4-FFF2-40B4-BE49-F238E27FC236}">
                <a16:creationId xmlns:a16="http://schemas.microsoft.com/office/drawing/2014/main" id="{87F95259-F0F1-E731-A5E8-126409DF1A30}"/>
              </a:ext>
            </a:extLst>
          </p:cNvPr>
          <p:cNvSpPr/>
          <p:nvPr/>
        </p:nvSpPr>
        <p:spPr>
          <a:xfrm>
            <a:off x="3307460" y="5135936"/>
            <a:ext cx="2116899" cy="501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rPr>
              <a:t>YiZhou</a:t>
            </a:r>
            <a:r>
              <a:rPr lang="en-US" b="1">
                <a:solidFill>
                  <a:schemeClr val="tx1"/>
                </a:solidFill>
              </a:rPr>
              <a:t> H</a:t>
            </a:r>
            <a:endParaRPr lang="en-GB" b="1">
              <a:solidFill>
                <a:schemeClr val="tx1"/>
              </a:solidFill>
            </a:endParaRPr>
          </a:p>
        </p:txBody>
      </p:sp>
      <p:sp>
        <p:nvSpPr>
          <p:cNvPr id="13" name="Rectangle 12">
            <a:extLst>
              <a:ext uri="{FF2B5EF4-FFF2-40B4-BE49-F238E27FC236}">
                <a16:creationId xmlns:a16="http://schemas.microsoft.com/office/drawing/2014/main" id="{AB8D10FF-2834-245A-12AC-EAE138F01567}"/>
              </a:ext>
            </a:extLst>
          </p:cNvPr>
          <p:cNvSpPr/>
          <p:nvPr/>
        </p:nvSpPr>
        <p:spPr>
          <a:xfrm>
            <a:off x="3307462" y="5678056"/>
            <a:ext cx="2116899" cy="501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rPr>
              <a:t>Debdeep</a:t>
            </a:r>
            <a:r>
              <a:rPr lang="en-US" b="1">
                <a:solidFill>
                  <a:schemeClr val="tx1"/>
                </a:solidFill>
              </a:rPr>
              <a:t> P</a:t>
            </a:r>
            <a:endParaRPr lang="en-GB" b="1">
              <a:solidFill>
                <a:schemeClr val="tx1"/>
              </a:solidFill>
            </a:endParaRPr>
          </a:p>
        </p:txBody>
      </p:sp>
      <p:sp>
        <p:nvSpPr>
          <p:cNvPr id="15" name="Rectangle 14">
            <a:extLst>
              <a:ext uri="{FF2B5EF4-FFF2-40B4-BE49-F238E27FC236}">
                <a16:creationId xmlns:a16="http://schemas.microsoft.com/office/drawing/2014/main" id="{B1EA9C04-E6A5-84EB-5BE8-C15866EC46F3}"/>
              </a:ext>
            </a:extLst>
          </p:cNvPr>
          <p:cNvSpPr/>
          <p:nvPr/>
        </p:nvSpPr>
        <p:spPr>
          <a:xfrm>
            <a:off x="3307459" y="6220176"/>
            <a:ext cx="2116899" cy="501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Gayathri S</a:t>
            </a:r>
            <a:endParaRPr lang="en-GB" b="1">
              <a:solidFill>
                <a:schemeClr val="tx1"/>
              </a:solidFill>
            </a:endParaRPr>
          </a:p>
        </p:txBody>
      </p:sp>
      <p:sp>
        <p:nvSpPr>
          <p:cNvPr id="17" name="Rectangle 16">
            <a:extLst>
              <a:ext uri="{FF2B5EF4-FFF2-40B4-BE49-F238E27FC236}">
                <a16:creationId xmlns:a16="http://schemas.microsoft.com/office/drawing/2014/main" id="{85714AEC-C1AC-7B5E-B501-6EE9D684F7BE}"/>
              </a:ext>
            </a:extLst>
          </p:cNvPr>
          <p:cNvSpPr/>
          <p:nvPr/>
        </p:nvSpPr>
        <p:spPr>
          <a:xfrm>
            <a:off x="9290201" y="5226909"/>
            <a:ext cx="2116899" cy="501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Jonathan S</a:t>
            </a:r>
            <a:endParaRPr lang="en-GB" b="1">
              <a:solidFill>
                <a:schemeClr val="tx1"/>
              </a:solidFill>
            </a:endParaRPr>
          </a:p>
        </p:txBody>
      </p:sp>
      <p:sp>
        <p:nvSpPr>
          <p:cNvPr id="19" name="Rectangle 18">
            <a:extLst>
              <a:ext uri="{FF2B5EF4-FFF2-40B4-BE49-F238E27FC236}">
                <a16:creationId xmlns:a16="http://schemas.microsoft.com/office/drawing/2014/main" id="{9A632168-FDEA-E4BF-8D1A-BB58AEC007BF}"/>
              </a:ext>
            </a:extLst>
          </p:cNvPr>
          <p:cNvSpPr/>
          <p:nvPr/>
        </p:nvSpPr>
        <p:spPr>
          <a:xfrm>
            <a:off x="9290202" y="5760336"/>
            <a:ext cx="2116899" cy="501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tx1"/>
                </a:solidFill>
              </a:rPr>
              <a:t>Chye</a:t>
            </a:r>
            <a:r>
              <a:rPr lang="en-US" b="1">
                <a:solidFill>
                  <a:schemeClr val="tx1"/>
                </a:solidFill>
              </a:rPr>
              <a:t> </a:t>
            </a:r>
            <a:r>
              <a:rPr lang="en-US" b="1" err="1">
                <a:solidFill>
                  <a:schemeClr val="tx1"/>
                </a:solidFill>
              </a:rPr>
              <a:t>Joo</a:t>
            </a:r>
            <a:r>
              <a:rPr lang="en-US" b="1">
                <a:solidFill>
                  <a:schemeClr val="tx1"/>
                </a:solidFill>
              </a:rPr>
              <a:t> L</a:t>
            </a:r>
            <a:endParaRPr lang="en-GB" b="1">
              <a:solidFill>
                <a:schemeClr val="tx1"/>
              </a:solidFill>
            </a:endParaRPr>
          </a:p>
        </p:txBody>
      </p:sp>
    </p:spTree>
    <p:extLst>
      <p:ext uri="{BB962C8B-B14F-4D97-AF65-F5344CB8AC3E}">
        <p14:creationId xmlns:p14="http://schemas.microsoft.com/office/powerpoint/2010/main" val="324373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5" grpId="0" animBg="1"/>
      <p:bldP spid="9" grpId="0" animBg="1"/>
      <p:bldP spid="11" grpId="0" animBg="1"/>
      <p:bldP spid="13" grpId="0" animBg="1"/>
      <p:bldP spid="15" grpId="0" animBg="1"/>
      <p:bldP spid="17"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ina Bay">
            <a:hlinkClick r:id="" action="ppaction://media"/>
            <a:extLst>
              <a:ext uri="{FF2B5EF4-FFF2-40B4-BE49-F238E27FC236}">
                <a16:creationId xmlns:a16="http://schemas.microsoft.com/office/drawing/2014/main" id="{18E37634-E4A5-9472-138D-08A71744E51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73342"/>
          </a:xfrm>
          <a:prstGeom prst="rect">
            <a:avLst/>
          </a:prstGeom>
        </p:spPr>
      </p:pic>
      <p:sp>
        <p:nvSpPr>
          <p:cNvPr id="6" name="TextBox 5">
            <a:extLst>
              <a:ext uri="{FF2B5EF4-FFF2-40B4-BE49-F238E27FC236}">
                <a16:creationId xmlns:a16="http://schemas.microsoft.com/office/drawing/2014/main" id="{728799EB-872C-35A8-5843-0A0A6F30A556}"/>
              </a:ext>
            </a:extLst>
          </p:cNvPr>
          <p:cNvSpPr txBox="1"/>
          <p:nvPr/>
        </p:nvSpPr>
        <p:spPr>
          <a:xfrm>
            <a:off x="1003300" y="1693090"/>
            <a:ext cx="5562600" cy="2369880"/>
          </a:xfrm>
          <a:prstGeom prst="rect">
            <a:avLst/>
          </a:prstGeom>
          <a:solidFill>
            <a:srgbClr val="000000">
              <a:alpha val="61000"/>
            </a:srgbClr>
          </a:solidFill>
        </p:spPr>
        <p:txBody>
          <a:bodyPr wrap="square" rtlCol="0">
            <a:spAutoFit/>
          </a:bodyPr>
          <a:lstStyle/>
          <a:p>
            <a:r>
              <a:rPr lang="en-US" sz="4000">
                <a:solidFill>
                  <a:schemeClr val="bg1"/>
                </a:solidFill>
              </a:rPr>
              <a:t>“</a:t>
            </a:r>
            <a:r>
              <a:rPr lang="en-US" sz="4000" b="1" i="0">
                <a:solidFill>
                  <a:schemeClr val="bg1"/>
                </a:solidFill>
                <a:effectLst/>
                <a:latin typeface="Roboto" panose="02000000000000000000" pitchFamily="2" charset="0"/>
              </a:rPr>
              <a:t>Without data, you're just another person with an opinion</a:t>
            </a:r>
            <a:r>
              <a:rPr lang="en-US" sz="4000">
                <a:solidFill>
                  <a:schemeClr val="bg1"/>
                </a:solidFill>
              </a:rPr>
              <a:t>”</a:t>
            </a:r>
          </a:p>
          <a:p>
            <a:pPr marL="571500" indent="-571500" algn="r">
              <a:buFontTx/>
              <a:buChar char="-"/>
            </a:pPr>
            <a:r>
              <a:rPr lang="en-US" sz="2800">
                <a:solidFill>
                  <a:schemeClr val="bg1"/>
                </a:solidFill>
              </a:rPr>
              <a:t>W. Edwards </a:t>
            </a:r>
            <a:r>
              <a:rPr lang="en-US" sz="2800" err="1">
                <a:solidFill>
                  <a:schemeClr val="bg1"/>
                </a:solidFill>
              </a:rPr>
              <a:t>Demming</a:t>
            </a:r>
            <a:endParaRPr lang="en-US" sz="2800">
              <a:solidFill>
                <a:schemeClr val="bg1"/>
              </a:solidFill>
            </a:endParaRPr>
          </a:p>
        </p:txBody>
      </p:sp>
      <p:pic>
        <p:nvPicPr>
          <p:cNvPr id="3" name="Picture 2" descr="Qr code&#10;&#10;Description automatically generated">
            <a:extLst>
              <a:ext uri="{FF2B5EF4-FFF2-40B4-BE49-F238E27FC236}">
                <a16:creationId xmlns:a16="http://schemas.microsoft.com/office/drawing/2014/main" id="{F44E6637-4AD0-A77C-7818-44B0C8D3D9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5620" y="1136341"/>
            <a:ext cx="3413113" cy="4239087"/>
          </a:xfrm>
          <a:prstGeom prst="rect">
            <a:avLst/>
          </a:prstGeom>
        </p:spPr>
      </p:pic>
      <p:sp>
        <p:nvSpPr>
          <p:cNvPr id="5" name="TextBox 4">
            <a:extLst>
              <a:ext uri="{FF2B5EF4-FFF2-40B4-BE49-F238E27FC236}">
                <a16:creationId xmlns:a16="http://schemas.microsoft.com/office/drawing/2014/main" id="{032FBA6B-AF81-8999-674E-F6DC5A056792}"/>
              </a:ext>
            </a:extLst>
          </p:cNvPr>
          <p:cNvSpPr txBox="1"/>
          <p:nvPr/>
        </p:nvSpPr>
        <p:spPr>
          <a:xfrm>
            <a:off x="6970470" y="5490826"/>
            <a:ext cx="4443411" cy="461665"/>
          </a:xfrm>
          <a:prstGeom prst="rect">
            <a:avLst/>
          </a:prstGeom>
          <a:solidFill>
            <a:srgbClr val="000000">
              <a:alpha val="60000"/>
            </a:srgbClr>
          </a:solidFill>
        </p:spPr>
        <p:txBody>
          <a:bodyPr wrap="square">
            <a:spAutoFit/>
          </a:bodyPr>
          <a:lstStyle/>
          <a:p>
            <a:r>
              <a:rPr lang="en-GB" sz="2400">
                <a:solidFill>
                  <a:schemeClr val="bg1"/>
                </a:solidFill>
              </a:rPr>
              <a:t>URL: https://mirai9c.netlify.app/</a:t>
            </a:r>
          </a:p>
        </p:txBody>
      </p:sp>
    </p:spTree>
    <p:extLst>
      <p:ext uri="{BB962C8B-B14F-4D97-AF65-F5344CB8AC3E}">
        <p14:creationId xmlns:p14="http://schemas.microsoft.com/office/powerpoint/2010/main" val="23074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E6B56E-14B0-CC52-D19F-512D4EAFD0C8}"/>
              </a:ext>
            </a:extLst>
          </p:cNvPr>
          <p:cNvSpPr>
            <a:spLocks noGrp="1"/>
          </p:cNvSpPr>
          <p:nvPr>
            <p:ph type="title"/>
          </p:nvPr>
        </p:nvSpPr>
        <p:spPr>
          <a:xfrm>
            <a:off x="838200" y="2460625"/>
            <a:ext cx="10515600" cy="1325563"/>
          </a:xfrm>
        </p:spPr>
        <p:txBody>
          <a:bodyPr/>
          <a:lstStyle/>
          <a:p>
            <a:r>
              <a:rPr lang="en-US"/>
              <a:t>Q&amp;A</a:t>
            </a:r>
          </a:p>
        </p:txBody>
      </p:sp>
      <p:sp>
        <p:nvSpPr>
          <p:cNvPr id="8" name="Title 4">
            <a:extLst>
              <a:ext uri="{FF2B5EF4-FFF2-40B4-BE49-F238E27FC236}">
                <a16:creationId xmlns:a16="http://schemas.microsoft.com/office/drawing/2014/main" id="{A87FBBEC-20CB-C7E0-D102-58F344BC3148}"/>
              </a:ext>
            </a:extLst>
          </p:cNvPr>
          <p:cNvSpPr txBox="1">
            <a:spLocks/>
          </p:cNvSpPr>
          <p:nvPr/>
        </p:nvSpPr>
        <p:spPr>
          <a:xfrm>
            <a:off x="838200" y="3121025"/>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Thank you for YOUR ATTENTION</a:t>
            </a:r>
          </a:p>
        </p:txBody>
      </p:sp>
    </p:spTree>
    <p:extLst>
      <p:ext uri="{BB962C8B-B14F-4D97-AF65-F5344CB8AC3E}">
        <p14:creationId xmlns:p14="http://schemas.microsoft.com/office/powerpoint/2010/main" val="2081731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eomatry">
            <a:hlinkClick r:id="" action="ppaction://media"/>
            <a:extLst>
              <a:ext uri="{FF2B5EF4-FFF2-40B4-BE49-F238E27FC236}">
                <a16:creationId xmlns:a16="http://schemas.microsoft.com/office/drawing/2014/main" id="{66AAE22D-D513-99F1-9F07-CFDD2D0847A8}"/>
              </a:ext>
            </a:extLst>
          </p:cNvPr>
          <p:cNvPicPr>
            <a:picLocks noChangeAspect="1"/>
          </p:cNvPicPr>
          <p:nvPr>
            <a:videoFile r:link="rId2"/>
            <p:extLst>
              <p:ext uri="{DAA4B4D4-6D71-4841-9C94-3DE7FCFB9230}">
                <p14:media xmlns:p14="http://schemas.microsoft.com/office/powerpoint/2010/main" r:embed="rId1"/>
              </p:ext>
            </p:extLst>
          </p:nvPr>
        </p:nvPicPr>
        <p:blipFill>
          <a:blip r:embed="rId5">
            <a:lum bright="20000"/>
          </a:blip>
          <a:stretch>
            <a:fillRect/>
          </a:stretch>
        </p:blipFill>
        <p:spPr>
          <a:xfrm>
            <a:off x="-1" y="-7671"/>
            <a:ext cx="12178393" cy="6865671"/>
          </a:xfrm>
          <a:prstGeom prst="rect">
            <a:avLst/>
          </a:prstGeom>
        </p:spPr>
      </p:pic>
      <p:sp>
        <p:nvSpPr>
          <p:cNvPr id="3" name="Content Placeholder 2">
            <a:extLst>
              <a:ext uri="{FF2B5EF4-FFF2-40B4-BE49-F238E27FC236}">
                <a16:creationId xmlns:a16="http://schemas.microsoft.com/office/drawing/2014/main" id="{3CB25337-6E7F-DD75-BCF2-9039169A3117}"/>
              </a:ext>
            </a:extLst>
          </p:cNvPr>
          <p:cNvSpPr>
            <a:spLocks noGrp="1"/>
          </p:cNvSpPr>
          <p:nvPr>
            <p:ph type="body" idx="1"/>
          </p:nvPr>
        </p:nvSpPr>
        <p:spPr>
          <a:xfrm>
            <a:off x="683460" y="1815202"/>
            <a:ext cx="5111750" cy="3439070"/>
          </a:xfrm>
          <a:solidFill>
            <a:srgbClr val="44546A">
              <a:alpha val="69804"/>
            </a:srgbClr>
          </a:solidFill>
        </p:spPr>
        <p:txBody>
          <a:bodyPr vert="horz" lIns="91440" tIns="45720" rIns="91440" bIns="45720" rtlCol="0">
            <a:noAutofit/>
          </a:bodyPr>
          <a:lstStyle/>
          <a:p>
            <a:r>
              <a:rPr lang="en-US" sz="2800">
                <a:solidFill>
                  <a:schemeClr val="bg1"/>
                </a:solidFill>
              </a:rPr>
              <a:t>Product</a:t>
            </a:r>
          </a:p>
          <a:p>
            <a:pPr marL="342900" indent="-342900">
              <a:buChar char="•"/>
            </a:pPr>
            <a:r>
              <a:rPr lang="en-US" sz="2800">
                <a:solidFill>
                  <a:schemeClr val="bg1"/>
                </a:solidFill>
              </a:rPr>
              <a:t>Persona</a:t>
            </a:r>
          </a:p>
          <a:p>
            <a:pPr marL="342900" indent="-342900">
              <a:buChar char="•"/>
            </a:pPr>
            <a:r>
              <a:rPr lang="en-US" sz="2800">
                <a:solidFill>
                  <a:schemeClr val="bg1"/>
                </a:solidFill>
              </a:rPr>
              <a:t>Value Proposition</a:t>
            </a:r>
          </a:p>
          <a:p>
            <a:pPr marL="342900" indent="-342900">
              <a:buChar char="•"/>
            </a:pPr>
            <a:r>
              <a:rPr lang="en-US" sz="2800">
                <a:solidFill>
                  <a:schemeClr val="bg1"/>
                </a:solidFill>
              </a:rPr>
              <a:t>Variables of Demand Forecasting</a:t>
            </a:r>
          </a:p>
          <a:p>
            <a:pPr marL="342900" indent="-342900">
              <a:buChar char="•"/>
            </a:pPr>
            <a:r>
              <a:rPr lang="en-US" sz="2800">
                <a:solidFill>
                  <a:schemeClr val="bg1"/>
                </a:solidFill>
              </a:rPr>
              <a:t>Benefits</a:t>
            </a:r>
          </a:p>
        </p:txBody>
      </p:sp>
      <p:sp>
        <p:nvSpPr>
          <p:cNvPr id="5" name="Content Placeholder 2">
            <a:extLst>
              <a:ext uri="{FF2B5EF4-FFF2-40B4-BE49-F238E27FC236}">
                <a16:creationId xmlns:a16="http://schemas.microsoft.com/office/drawing/2014/main" id="{A1917286-E52A-D448-50C4-4CCDF765FD05}"/>
              </a:ext>
            </a:extLst>
          </p:cNvPr>
          <p:cNvSpPr txBox="1">
            <a:spLocks/>
          </p:cNvSpPr>
          <p:nvPr/>
        </p:nvSpPr>
        <p:spPr>
          <a:xfrm>
            <a:off x="6491649" y="1815202"/>
            <a:ext cx="5111750" cy="3439070"/>
          </a:xfrm>
          <a:prstGeom prst="rect">
            <a:avLst/>
          </a:prstGeom>
          <a:solidFill>
            <a:srgbClr val="44546A">
              <a:alpha val="69804"/>
            </a:srgbClr>
          </a:solidFill>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a:solidFill>
                  <a:schemeClr val="bg1"/>
                </a:solidFill>
              </a:rPr>
              <a:t>Implementation </a:t>
            </a:r>
          </a:p>
          <a:p>
            <a:pPr marL="342900" indent="-342900">
              <a:buFont typeface="Arial" panose="020B0604020202020204" pitchFamily="34" charset="0"/>
              <a:buChar char="•"/>
            </a:pPr>
            <a:r>
              <a:rPr lang="en-US" sz="2800">
                <a:solidFill>
                  <a:schemeClr val="bg1"/>
                </a:solidFill>
              </a:rPr>
              <a:t>Methodology</a:t>
            </a:r>
          </a:p>
          <a:p>
            <a:pPr marL="342900" indent="-342900">
              <a:buFont typeface="Arial" panose="020B0604020202020204" pitchFamily="34" charset="0"/>
              <a:buChar char="•"/>
            </a:pPr>
            <a:r>
              <a:rPr lang="en-US" sz="2800">
                <a:solidFill>
                  <a:schemeClr val="bg1"/>
                </a:solidFill>
              </a:rPr>
              <a:t>System Architecture</a:t>
            </a:r>
          </a:p>
          <a:p>
            <a:pPr marL="342900" indent="-342900">
              <a:buFont typeface="Arial" panose="020B0604020202020204" pitchFamily="34" charset="0"/>
              <a:buChar char="•"/>
            </a:pPr>
            <a:r>
              <a:rPr lang="en-US" sz="2800">
                <a:solidFill>
                  <a:schemeClr val="bg1"/>
                </a:solidFill>
              </a:rPr>
              <a:t>Demo</a:t>
            </a:r>
          </a:p>
          <a:p>
            <a:pPr marL="342900" indent="-342900">
              <a:buFont typeface="Arial" panose="020B0604020202020204" pitchFamily="34" charset="0"/>
              <a:buChar char="•"/>
            </a:pPr>
            <a:r>
              <a:rPr lang="en-US" sz="2800">
                <a:solidFill>
                  <a:schemeClr val="bg1"/>
                </a:solidFill>
              </a:rPr>
              <a:t>Economic Value</a:t>
            </a:r>
          </a:p>
          <a:p>
            <a:pPr marL="342900" indent="-342900">
              <a:buFont typeface="Arial" panose="020B0604020202020204" pitchFamily="34" charset="0"/>
              <a:buChar char="•"/>
            </a:pPr>
            <a:r>
              <a:rPr lang="en-US" sz="2800">
                <a:solidFill>
                  <a:schemeClr val="bg1"/>
                </a:solidFill>
              </a:rPr>
              <a:t>Q&amp;A</a:t>
            </a:r>
          </a:p>
          <a:p>
            <a:pPr marL="342900" indent="-342900">
              <a:buFont typeface="Arial" panose="020B0604020202020204" pitchFamily="34" charset="0"/>
              <a:buChar char="•"/>
            </a:pPr>
            <a:endParaRPr lang="en-US" sz="2800">
              <a:solidFill>
                <a:schemeClr val="bg1"/>
              </a:solidFill>
            </a:endParaRPr>
          </a:p>
        </p:txBody>
      </p:sp>
      <p:sp>
        <p:nvSpPr>
          <p:cNvPr id="8" name="Title 1">
            <a:extLst>
              <a:ext uri="{FF2B5EF4-FFF2-40B4-BE49-F238E27FC236}">
                <a16:creationId xmlns:a16="http://schemas.microsoft.com/office/drawing/2014/main" id="{C8B585EE-5CA3-C4B5-8114-419C9E50FF0E}"/>
              </a:ext>
            </a:extLst>
          </p:cNvPr>
          <p:cNvSpPr txBox="1">
            <a:spLocks/>
          </p:cNvSpPr>
          <p:nvPr/>
        </p:nvSpPr>
        <p:spPr>
          <a:xfrm>
            <a:off x="451695" y="138409"/>
            <a:ext cx="11151704" cy="94828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GB">
                <a:ea typeface="+mj-lt"/>
                <a:cs typeface="+mj-lt"/>
              </a:rPr>
              <a:t>AGENDA</a:t>
            </a:r>
            <a:endParaRPr lang="en-GB"/>
          </a:p>
        </p:txBody>
      </p:sp>
    </p:spTree>
    <p:extLst>
      <p:ext uri="{BB962C8B-B14F-4D97-AF65-F5344CB8AC3E}">
        <p14:creationId xmlns:p14="http://schemas.microsoft.com/office/powerpoint/2010/main" val="20573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018"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9" restart="whenNotActive" fill="hold" evtFilter="cancelBubble" nodeType="interactiveSeq">
                <p:stCondLst>
                  <p:cond evt="onClick" delay="0">
                    <p:tgtEl>
                      <p:spTgt spid="7"/>
                    </p:tgtEl>
                  </p:cond>
                </p:stCondLst>
                <p:endSync evt="end" delay="0">
                  <p:rtn val="all"/>
                </p:endSync>
                <p:childTnLst>
                  <p:par>
                    <p:cTn id="60" fill="hold">
                      <p:stCondLst>
                        <p:cond delay="0"/>
                      </p:stCondLst>
                      <p:childTnLst>
                        <p:par>
                          <p:cTn id="61" fill="hold">
                            <p:stCondLst>
                              <p:cond delay="0"/>
                            </p:stCondLst>
                            <p:childTnLst>
                              <p:par>
                                <p:cTn id="62" presetID="2" presetClass="mediacall" presetSubtype="0" fill="hold" nodeType="withEffect">
                                  <p:stCondLst>
                                    <p:cond delay="0"/>
                                  </p:stCondLst>
                                  <p:childTnLst>
                                    <p:cmd type="call" cmd="togglePause">
                                      <p:cBhvr>
                                        <p:cTn id="63" dur="1" fill="hold"/>
                                        <p:tgtEl>
                                          <p:spTgt spid="7"/>
                                        </p:tgtEl>
                                      </p:cBhvr>
                                    </p:cmd>
                                  </p:childTnLst>
                                </p:cTn>
                              </p:par>
                            </p:childTnLst>
                          </p:cTn>
                        </p:par>
                      </p:childTnLst>
                    </p:cTn>
                  </p:par>
                </p:childTnLst>
              </p:cTn>
              <p:nextCondLst>
                <p:cond evt="onClick" delay="0">
                  <p:tgtEl>
                    <p:spTgt spid="7"/>
                  </p:tgtEl>
                </p:cond>
              </p:nextCondLst>
            </p:seq>
            <p:video>
              <p:cMediaNode vol="80000">
                <p:cTn id="64" repeatCount="indefinite" fill="hold" display="0">
                  <p:stCondLst>
                    <p:cond delay="indefinite"/>
                  </p:stCondLst>
                </p:cTn>
                <p:tgtEl>
                  <p:spTgt spid="7"/>
                </p:tgtEl>
              </p:cMediaNode>
            </p:video>
          </p:childTnLst>
        </p:cTn>
      </p:par>
    </p:tnLst>
    <p:bldLst>
      <p:bldP spid="3" grpId="0" uiExpand="1" build="p"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7462F0-E2AD-EB3F-A552-F7A1DB45D6E2}"/>
              </a:ext>
            </a:extLst>
          </p:cNvPr>
          <p:cNvSpPr txBox="1"/>
          <p:nvPr/>
        </p:nvSpPr>
        <p:spPr>
          <a:xfrm>
            <a:off x="533400" y="4813300"/>
            <a:ext cx="66548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Roboto"/>
                <a:ea typeface="Roboto"/>
                <a:cs typeface="Segoe UI"/>
              </a:rPr>
              <a:t>Nakamura​ Tada </a:t>
            </a:r>
            <a:r>
              <a:rPr lang="ja-JP" altLang="en-US" b="0" i="0">
                <a:solidFill>
                  <a:srgbClr val="4D5156"/>
                </a:solidFill>
                <a:effectLst/>
                <a:latin typeface="arial" panose="020B0604020202020204" pitchFamily="34" charset="0"/>
              </a:rPr>
              <a:t>中村 多田</a:t>
            </a:r>
            <a:endParaRPr lang="en-US">
              <a:latin typeface="Roboto"/>
              <a:ea typeface="Roboto"/>
              <a:cs typeface="Segoe UI"/>
            </a:endParaRPr>
          </a:p>
          <a:p>
            <a:r>
              <a:rPr lang="en-US">
                <a:latin typeface="Roboto"/>
                <a:ea typeface="Roboto"/>
                <a:cs typeface="Segoe UI"/>
              </a:rPr>
              <a:t>40 years old</a:t>
            </a:r>
          </a:p>
          <a:p>
            <a:r>
              <a:rPr lang="en-US">
                <a:latin typeface="Roboto"/>
                <a:ea typeface="+mn-lt"/>
                <a:cs typeface="+mn-lt"/>
              </a:rPr>
              <a:t>Regional Sales Director at Panasonic</a:t>
            </a:r>
            <a:endParaRPr lang="en-US">
              <a:latin typeface="Roboto"/>
              <a:ea typeface="Roboto"/>
              <a:cs typeface="Segoe UI"/>
            </a:endParaRPr>
          </a:p>
        </p:txBody>
      </p:sp>
      <p:sp>
        <p:nvSpPr>
          <p:cNvPr id="3" name="TextBox 2">
            <a:extLst>
              <a:ext uri="{FF2B5EF4-FFF2-40B4-BE49-F238E27FC236}">
                <a16:creationId xmlns:a16="http://schemas.microsoft.com/office/drawing/2014/main" id="{7FAB1B54-B3DF-8374-773C-7B9961AB4BA0}"/>
              </a:ext>
            </a:extLst>
          </p:cNvPr>
          <p:cNvSpPr txBox="1"/>
          <p:nvPr/>
        </p:nvSpPr>
        <p:spPr>
          <a:xfrm>
            <a:off x="533400" y="5994400"/>
            <a:ext cx="77851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Roboto"/>
                <a:ea typeface="+mn-lt"/>
                <a:cs typeface="+mn-lt"/>
              </a:rPr>
              <a:t>Favourite</a:t>
            </a:r>
            <a:r>
              <a:rPr lang="en-US">
                <a:latin typeface="Roboto"/>
                <a:ea typeface="+mn-lt"/>
                <a:cs typeface="+mn-lt"/>
              </a:rPr>
              <a:t> Quote: "Today, people are information-rich and time-poor." </a:t>
            </a:r>
            <a:endParaRPr lang="en-US">
              <a:latin typeface="Roboto"/>
              <a:ea typeface="Roboto"/>
              <a:cs typeface="Roboto"/>
            </a:endParaRPr>
          </a:p>
        </p:txBody>
      </p:sp>
      <p:sp>
        <p:nvSpPr>
          <p:cNvPr id="8" name="Rectangle 7">
            <a:extLst>
              <a:ext uri="{FF2B5EF4-FFF2-40B4-BE49-F238E27FC236}">
                <a16:creationId xmlns:a16="http://schemas.microsoft.com/office/drawing/2014/main" id="{4956F07F-E7AC-7095-BEB8-79EB79725579}"/>
              </a:ext>
            </a:extLst>
          </p:cNvPr>
          <p:cNvSpPr/>
          <p:nvPr/>
        </p:nvSpPr>
        <p:spPr>
          <a:xfrm>
            <a:off x="7015162" y="1045577"/>
            <a:ext cx="4745037" cy="36195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b="1">
              <a:solidFill>
                <a:srgbClr val="FFFFFF"/>
              </a:solidFill>
              <a:latin typeface="Raleway"/>
              <a:cs typeface="Arial"/>
            </a:endParaRPr>
          </a:p>
          <a:p>
            <a:endParaRPr lang="en-US" b="1">
              <a:solidFill>
                <a:srgbClr val="FFFFFF"/>
              </a:solidFill>
              <a:latin typeface="Raleway"/>
              <a:cs typeface="Arial"/>
            </a:endParaRPr>
          </a:p>
          <a:p>
            <a:r>
              <a:rPr lang="en-US" b="1">
                <a:solidFill>
                  <a:srgbClr val="FFFFFF"/>
                </a:solidFill>
                <a:latin typeface="Raleway"/>
                <a:cs typeface="Arial"/>
              </a:rPr>
              <a:t>Goal:</a:t>
            </a:r>
            <a:endParaRPr lang="en-US" b="1">
              <a:solidFill>
                <a:srgbClr val="000000"/>
              </a:solidFill>
              <a:latin typeface="Tenorite"/>
              <a:cs typeface="Arial"/>
            </a:endParaRPr>
          </a:p>
          <a:p>
            <a:pPr marL="342900" indent="-342900">
              <a:buFont typeface="Arial"/>
              <a:buChar char="•"/>
            </a:pPr>
            <a:r>
              <a:rPr lang="en-US">
                <a:solidFill>
                  <a:srgbClr val="FFFFFF"/>
                </a:solidFill>
                <a:latin typeface="Raleway"/>
                <a:cs typeface="Arial"/>
              </a:rPr>
              <a:t>Lead his team to deliver sales results</a:t>
            </a:r>
          </a:p>
          <a:p>
            <a:endParaRPr lang="en-US">
              <a:solidFill>
                <a:srgbClr val="FFFFFF"/>
              </a:solidFill>
              <a:latin typeface="Raleway"/>
              <a:cs typeface="Arial"/>
            </a:endParaRPr>
          </a:p>
          <a:p>
            <a:r>
              <a:rPr lang="en-US" b="1">
                <a:solidFill>
                  <a:srgbClr val="FFFFFF"/>
                </a:solidFill>
                <a:latin typeface="Raleway"/>
                <a:cs typeface="Arial"/>
              </a:rPr>
              <a:t>Challenges:</a:t>
            </a:r>
          </a:p>
          <a:p>
            <a:pPr marL="342900" indent="-342900">
              <a:buFont typeface="Arial"/>
              <a:buChar char="•"/>
            </a:pPr>
            <a:r>
              <a:rPr lang="en-US">
                <a:solidFill>
                  <a:srgbClr val="FFFFFF"/>
                </a:solidFill>
                <a:latin typeface="Raleway"/>
                <a:cs typeface="Arial"/>
              </a:rPr>
              <a:t>Researching is time-consuming</a:t>
            </a:r>
          </a:p>
          <a:p>
            <a:pPr marL="342900" indent="-342900">
              <a:buFont typeface="Arial"/>
              <a:buChar char="•"/>
            </a:pPr>
            <a:r>
              <a:rPr lang="en-US">
                <a:solidFill>
                  <a:srgbClr val="FFFFFF"/>
                </a:solidFill>
                <a:latin typeface="Raleway"/>
                <a:cs typeface="Arial"/>
              </a:rPr>
              <a:t>Missing qualitative inputs</a:t>
            </a:r>
          </a:p>
          <a:p>
            <a:pPr marL="342900" indent="-342900">
              <a:buFont typeface="Arial"/>
              <a:buChar char="•"/>
            </a:pPr>
            <a:r>
              <a:rPr lang="en-US">
                <a:solidFill>
                  <a:srgbClr val="FFFFFF"/>
                </a:solidFill>
                <a:latin typeface="Raleway"/>
                <a:cs typeface="Arial"/>
              </a:rPr>
              <a:t>Translating News into forecast levers</a:t>
            </a:r>
          </a:p>
          <a:p>
            <a:pPr marL="342900" indent="-342900">
              <a:buFont typeface="Arial"/>
              <a:buChar char="•"/>
            </a:pPr>
            <a:endParaRPr lang="en-US">
              <a:solidFill>
                <a:srgbClr val="FFFFFF"/>
              </a:solidFill>
              <a:latin typeface="Raleway"/>
              <a:cs typeface="Arial"/>
            </a:endParaRPr>
          </a:p>
          <a:p>
            <a:r>
              <a:rPr lang="en-US" b="1">
                <a:solidFill>
                  <a:srgbClr val="FFFFFF"/>
                </a:solidFill>
                <a:latin typeface="Raleway"/>
                <a:cs typeface="Arial"/>
              </a:rPr>
              <a:t>Current Tools:</a:t>
            </a:r>
          </a:p>
          <a:p>
            <a:pPr marL="342900" indent="-342900">
              <a:buFont typeface="Arial"/>
              <a:buChar char="•"/>
            </a:pPr>
            <a:r>
              <a:rPr lang="en-US">
                <a:solidFill>
                  <a:srgbClr val="FFFFFF"/>
                </a:solidFill>
                <a:latin typeface="Raleway"/>
                <a:cs typeface="Arial"/>
              </a:rPr>
              <a:t>MS Excel, Google</a:t>
            </a:r>
          </a:p>
          <a:p>
            <a:endParaRPr lang="en-US">
              <a:solidFill>
                <a:srgbClr val="FFFFFF"/>
              </a:solidFill>
              <a:latin typeface="Raleway"/>
              <a:cs typeface="Arial"/>
            </a:endParaRPr>
          </a:p>
          <a:p>
            <a:pPr marL="342900" indent="-342900">
              <a:buFont typeface="Arial" panose="020B0604020202020204" pitchFamily="34" charset="0"/>
              <a:buChar char="•"/>
            </a:pPr>
            <a:endParaRPr lang="en-US">
              <a:solidFill>
                <a:srgbClr val="FFFFFF"/>
              </a:solidFill>
              <a:latin typeface="Raleway"/>
              <a:cs typeface="Arial"/>
            </a:endParaRPr>
          </a:p>
          <a:p>
            <a:pPr algn="ctr"/>
            <a:endParaRPr lang="en-GB"/>
          </a:p>
        </p:txBody>
      </p:sp>
      <p:sp>
        <p:nvSpPr>
          <p:cNvPr id="5" name="Title 1">
            <a:extLst>
              <a:ext uri="{FF2B5EF4-FFF2-40B4-BE49-F238E27FC236}">
                <a16:creationId xmlns:a16="http://schemas.microsoft.com/office/drawing/2014/main" id="{69A2B44C-3FC3-BD73-22E7-DAE555054CF3}"/>
              </a:ext>
            </a:extLst>
          </p:cNvPr>
          <p:cNvSpPr>
            <a:spLocks noGrp="1"/>
          </p:cNvSpPr>
          <p:nvPr>
            <p:ph type="title"/>
          </p:nvPr>
        </p:nvSpPr>
        <p:spPr>
          <a:xfrm>
            <a:off x="451695" y="138409"/>
            <a:ext cx="11151704" cy="948286"/>
          </a:xfrm>
        </p:spPr>
        <p:txBody>
          <a:bodyPr>
            <a:normAutofit/>
          </a:bodyPr>
          <a:lstStyle/>
          <a:p>
            <a:pPr algn="ctr"/>
            <a:r>
              <a:rPr lang="en-US">
                <a:solidFill>
                  <a:schemeClr val="tx1"/>
                </a:solidFill>
                <a:ea typeface="+mj-lt"/>
                <a:cs typeface="+mj-lt"/>
              </a:rPr>
              <a:t>PERSONA</a:t>
            </a:r>
            <a:endParaRPr lang="en-GB">
              <a:solidFill>
                <a:schemeClr val="tx1"/>
              </a:solidFill>
            </a:endParaRPr>
          </a:p>
        </p:txBody>
      </p:sp>
      <p:pic>
        <p:nvPicPr>
          <p:cNvPr id="7" name="Picture 6">
            <a:extLst>
              <a:ext uri="{FF2B5EF4-FFF2-40B4-BE49-F238E27FC236}">
                <a16:creationId xmlns:a16="http://schemas.microsoft.com/office/drawing/2014/main" id="{52CFD9F2-F6A8-E038-BCEA-4B0774743465}"/>
              </a:ext>
            </a:extLst>
          </p:cNvPr>
          <p:cNvPicPr>
            <a:picLocks noChangeAspect="1"/>
          </p:cNvPicPr>
          <p:nvPr/>
        </p:nvPicPr>
        <p:blipFill>
          <a:blip r:embed="rId3"/>
          <a:stretch>
            <a:fillRect/>
          </a:stretch>
        </p:blipFill>
        <p:spPr>
          <a:xfrm>
            <a:off x="451695" y="1068798"/>
            <a:ext cx="6513286" cy="3619500"/>
          </a:xfrm>
          <a:prstGeom prst="rect">
            <a:avLst/>
          </a:prstGeom>
        </p:spPr>
      </p:pic>
    </p:spTree>
    <p:extLst>
      <p:ext uri="{BB962C8B-B14F-4D97-AF65-F5344CB8AC3E}">
        <p14:creationId xmlns:p14="http://schemas.microsoft.com/office/powerpoint/2010/main" val="132106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3AB5D-0519-AAC4-A99D-E64997E3D69C}"/>
              </a:ext>
            </a:extLst>
          </p:cNvPr>
          <p:cNvSpPr>
            <a:spLocks noGrp="1"/>
          </p:cNvSpPr>
          <p:nvPr>
            <p:ph type="title"/>
          </p:nvPr>
        </p:nvSpPr>
        <p:spPr>
          <a:xfrm>
            <a:off x="4516581" y="1099626"/>
            <a:ext cx="6586491" cy="1286160"/>
          </a:xfrm>
        </p:spPr>
        <p:txBody>
          <a:bodyPr anchor="b">
            <a:normAutofit/>
          </a:bodyPr>
          <a:lstStyle/>
          <a:p>
            <a:r>
              <a:rPr lang="en-US" sz="3600">
                <a:solidFill>
                  <a:schemeClr val="tx1"/>
                </a:solidFill>
              </a:rPr>
              <a:t>Value Proposition</a:t>
            </a:r>
            <a:endParaRPr lang="en-GB" sz="3600">
              <a:solidFill>
                <a:schemeClr val="tx1"/>
              </a:solidFill>
            </a:endParaRPr>
          </a:p>
        </p:txBody>
      </p:sp>
      <p:pic>
        <p:nvPicPr>
          <p:cNvPr id="6" name="Picture 5">
            <a:extLst>
              <a:ext uri="{FF2B5EF4-FFF2-40B4-BE49-F238E27FC236}">
                <a16:creationId xmlns:a16="http://schemas.microsoft.com/office/drawing/2014/main" id="{587C3DC5-05FA-EBE6-D3A1-0569B97B2C8E}"/>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10070774" y="1099626"/>
            <a:ext cx="1295400" cy="1504950"/>
          </a:xfrm>
          <a:prstGeom prst="rect">
            <a:avLst/>
          </a:prstGeom>
        </p:spPr>
      </p:pic>
      <p:sp>
        <p:nvSpPr>
          <p:cNvPr id="4" name="TextBox 3">
            <a:extLst>
              <a:ext uri="{FF2B5EF4-FFF2-40B4-BE49-F238E27FC236}">
                <a16:creationId xmlns:a16="http://schemas.microsoft.com/office/drawing/2014/main" id="{EA125FAC-5552-4801-EDB2-C1FDDCEA87AD}"/>
              </a:ext>
            </a:extLst>
          </p:cNvPr>
          <p:cNvSpPr txBox="1"/>
          <p:nvPr/>
        </p:nvSpPr>
        <p:spPr>
          <a:xfrm>
            <a:off x="4509656" y="2493393"/>
            <a:ext cx="7391399" cy="26048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ja-JP" altLang="en-US" sz="2800"/>
              <a:t>未来 </a:t>
            </a:r>
            <a:r>
              <a:rPr lang="en-US" sz="2800"/>
              <a:t>MIRAI enables data savvy Sales and Marketing professionals to incorporate non-structured data into Demand Forecasting to make better decisions. </a:t>
            </a:r>
          </a:p>
        </p:txBody>
      </p:sp>
      <p:pic>
        <p:nvPicPr>
          <p:cNvPr id="8" name="Picture 7">
            <a:extLst>
              <a:ext uri="{FF2B5EF4-FFF2-40B4-BE49-F238E27FC236}">
                <a16:creationId xmlns:a16="http://schemas.microsoft.com/office/drawing/2014/main" id="{4EE66CE6-4312-4E3E-004E-AC67022729F1}"/>
              </a:ext>
            </a:extLst>
          </p:cNvPr>
          <p:cNvPicPr>
            <a:picLocks noChangeAspect="1"/>
          </p:cNvPicPr>
          <p:nvPr/>
        </p:nvPicPr>
        <p:blipFill rotWithShape="1">
          <a:blip r:embed="rId5"/>
          <a:srcRect t="18371"/>
          <a:stretch/>
        </p:blipFill>
        <p:spPr>
          <a:xfrm>
            <a:off x="162540" y="810491"/>
            <a:ext cx="4354041" cy="5590309"/>
          </a:xfrm>
          <a:prstGeom prst="rect">
            <a:avLst/>
          </a:prstGeom>
        </p:spPr>
      </p:pic>
    </p:spTree>
    <p:extLst>
      <p:ext uri="{BB962C8B-B14F-4D97-AF65-F5344CB8AC3E}">
        <p14:creationId xmlns:p14="http://schemas.microsoft.com/office/powerpoint/2010/main" val="4155659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A240D5-ECD1-5B65-5BB1-6760A6439A0A}"/>
              </a:ext>
            </a:extLst>
          </p:cNvPr>
          <p:cNvSpPr/>
          <p:nvPr/>
        </p:nvSpPr>
        <p:spPr>
          <a:xfrm>
            <a:off x="1486731" y="1659350"/>
            <a:ext cx="4735238" cy="448097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solidFill>
                <a:schemeClr val="tx1"/>
              </a:solidFill>
            </a:endParaRPr>
          </a:p>
        </p:txBody>
      </p:sp>
      <p:sp>
        <p:nvSpPr>
          <p:cNvPr id="10" name="Rectangle 9">
            <a:extLst>
              <a:ext uri="{FF2B5EF4-FFF2-40B4-BE49-F238E27FC236}">
                <a16:creationId xmlns:a16="http://schemas.microsoft.com/office/drawing/2014/main" id="{A2B0E70C-588D-5AFF-DC10-4F1B669DE83D}"/>
              </a:ext>
            </a:extLst>
          </p:cNvPr>
          <p:cNvSpPr/>
          <p:nvPr/>
        </p:nvSpPr>
        <p:spPr>
          <a:xfrm>
            <a:off x="6476116" y="1659350"/>
            <a:ext cx="4735238" cy="448097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solidFill>
                <a:schemeClr val="tx1"/>
              </a:solidFill>
            </a:endParaRPr>
          </a:p>
        </p:txBody>
      </p:sp>
      <p:sp>
        <p:nvSpPr>
          <p:cNvPr id="2" name="Title 1">
            <a:extLst>
              <a:ext uri="{FF2B5EF4-FFF2-40B4-BE49-F238E27FC236}">
                <a16:creationId xmlns:a16="http://schemas.microsoft.com/office/drawing/2014/main" id="{77CC4F21-4156-8DB4-64CA-7E1BB4A67BC8}"/>
              </a:ext>
            </a:extLst>
          </p:cNvPr>
          <p:cNvSpPr>
            <a:spLocks noGrp="1"/>
          </p:cNvSpPr>
          <p:nvPr>
            <p:ph type="title"/>
          </p:nvPr>
        </p:nvSpPr>
        <p:spPr>
          <a:xfrm>
            <a:off x="451695" y="138409"/>
            <a:ext cx="11151704" cy="948286"/>
          </a:xfrm>
        </p:spPr>
        <p:txBody>
          <a:bodyPr>
            <a:normAutofit/>
          </a:bodyPr>
          <a:lstStyle/>
          <a:p>
            <a:pPr algn="ctr"/>
            <a:r>
              <a:rPr lang="en-US">
                <a:solidFill>
                  <a:schemeClr val="tx1"/>
                </a:solidFill>
                <a:ea typeface="+mj-lt"/>
                <a:cs typeface="+mj-lt"/>
              </a:rPr>
              <a:t>Variables affecting </a:t>
            </a:r>
            <a:r>
              <a:rPr lang="en-US">
                <a:solidFill>
                  <a:schemeClr val="tx1"/>
                </a:solidFill>
              </a:rPr>
              <a:t>Demand forecast</a:t>
            </a:r>
            <a:endParaRPr lang="en-GB">
              <a:solidFill>
                <a:schemeClr val="tx1"/>
              </a:solidFill>
            </a:endParaRPr>
          </a:p>
        </p:txBody>
      </p:sp>
      <p:sp>
        <p:nvSpPr>
          <p:cNvPr id="4" name="Footer Placeholder 3">
            <a:extLst>
              <a:ext uri="{FF2B5EF4-FFF2-40B4-BE49-F238E27FC236}">
                <a16:creationId xmlns:a16="http://schemas.microsoft.com/office/drawing/2014/main" id="{708FA843-FCA4-5D4D-3F2C-0FDF12EF41F3}"/>
              </a:ext>
            </a:extLst>
          </p:cNvPr>
          <p:cNvSpPr>
            <a:spLocks noGrp="1"/>
          </p:cNvSpPr>
          <p:nvPr>
            <p:ph type="ftr" sz="quarter" idx="11"/>
          </p:nvPr>
        </p:nvSpPr>
        <p:spPr>
          <a:xfrm>
            <a:off x="683170" y="6374565"/>
            <a:ext cx="1289292" cy="234982"/>
          </a:xfrm>
        </p:spPr>
        <p:txBody>
          <a:bodyPr/>
          <a:lstStyle/>
          <a:p>
            <a:pPr algn="l"/>
            <a:r>
              <a:rPr lang="en-GB"/>
              <a:t>Group 9C</a:t>
            </a:r>
          </a:p>
        </p:txBody>
      </p:sp>
      <p:sp>
        <p:nvSpPr>
          <p:cNvPr id="5" name="Slide Number Placeholder 4">
            <a:extLst>
              <a:ext uri="{FF2B5EF4-FFF2-40B4-BE49-F238E27FC236}">
                <a16:creationId xmlns:a16="http://schemas.microsoft.com/office/drawing/2014/main" id="{F54390BB-C9B9-FECC-A954-DC524049B32D}"/>
              </a:ext>
            </a:extLst>
          </p:cNvPr>
          <p:cNvSpPr>
            <a:spLocks noGrp="1"/>
          </p:cNvSpPr>
          <p:nvPr>
            <p:ph type="sldNum" sz="quarter" idx="12"/>
          </p:nvPr>
        </p:nvSpPr>
        <p:spPr>
          <a:xfrm>
            <a:off x="11005301" y="6494880"/>
            <a:ext cx="764215" cy="365125"/>
          </a:xfrm>
        </p:spPr>
        <p:txBody>
          <a:bodyPr/>
          <a:lstStyle/>
          <a:p>
            <a:fld id="{C5713C6E-7BFC-4792-8BAD-A50F2B92337D}" type="slidenum">
              <a:rPr lang="en-GB" smtClean="0"/>
              <a:t>6</a:t>
            </a:fld>
            <a:endParaRPr lang="en-GB"/>
          </a:p>
        </p:txBody>
      </p:sp>
      <p:sp>
        <p:nvSpPr>
          <p:cNvPr id="13" name="Freeform: Shape 12">
            <a:extLst>
              <a:ext uri="{FF2B5EF4-FFF2-40B4-BE49-F238E27FC236}">
                <a16:creationId xmlns:a16="http://schemas.microsoft.com/office/drawing/2014/main" id="{5E1E29FC-9C6B-FC79-6EC1-A2820F30E15D}"/>
              </a:ext>
            </a:extLst>
          </p:cNvPr>
          <p:cNvSpPr/>
          <p:nvPr/>
        </p:nvSpPr>
        <p:spPr>
          <a:xfrm>
            <a:off x="6984410" y="3724758"/>
            <a:ext cx="4006460" cy="586636"/>
          </a:xfrm>
          <a:custGeom>
            <a:avLst/>
            <a:gdLst>
              <a:gd name="connsiteX0" fmla="*/ 0 w 926353"/>
              <a:gd name="connsiteY0" fmla="*/ 74108 h 741082"/>
              <a:gd name="connsiteX1" fmla="*/ 74108 w 926353"/>
              <a:gd name="connsiteY1" fmla="*/ 0 h 741082"/>
              <a:gd name="connsiteX2" fmla="*/ 852245 w 926353"/>
              <a:gd name="connsiteY2" fmla="*/ 0 h 741082"/>
              <a:gd name="connsiteX3" fmla="*/ 926353 w 926353"/>
              <a:gd name="connsiteY3" fmla="*/ 74108 h 741082"/>
              <a:gd name="connsiteX4" fmla="*/ 926353 w 926353"/>
              <a:gd name="connsiteY4" fmla="*/ 666974 h 741082"/>
              <a:gd name="connsiteX5" fmla="*/ 852245 w 926353"/>
              <a:gd name="connsiteY5" fmla="*/ 741082 h 741082"/>
              <a:gd name="connsiteX6" fmla="*/ 74108 w 926353"/>
              <a:gd name="connsiteY6" fmla="*/ 741082 h 741082"/>
              <a:gd name="connsiteX7" fmla="*/ 0 w 926353"/>
              <a:gd name="connsiteY7" fmla="*/ 666974 h 741082"/>
              <a:gd name="connsiteX8" fmla="*/ 0 w 926353"/>
              <a:gd name="connsiteY8" fmla="*/ 74108 h 74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353" h="741082">
                <a:moveTo>
                  <a:pt x="0" y="74108"/>
                </a:moveTo>
                <a:cubicBezTo>
                  <a:pt x="0" y="33179"/>
                  <a:pt x="33179" y="0"/>
                  <a:pt x="74108" y="0"/>
                </a:cubicBezTo>
                <a:lnTo>
                  <a:pt x="852245" y="0"/>
                </a:lnTo>
                <a:cubicBezTo>
                  <a:pt x="893174" y="0"/>
                  <a:pt x="926353" y="33179"/>
                  <a:pt x="926353" y="74108"/>
                </a:cubicBezTo>
                <a:lnTo>
                  <a:pt x="926353" y="666974"/>
                </a:lnTo>
                <a:cubicBezTo>
                  <a:pt x="926353" y="707903"/>
                  <a:pt x="893174" y="741082"/>
                  <a:pt x="852245" y="741082"/>
                </a:cubicBezTo>
                <a:lnTo>
                  <a:pt x="74108" y="741082"/>
                </a:lnTo>
                <a:cubicBezTo>
                  <a:pt x="33179" y="741082"/>
                  <a:pt x="0" y="707903"/>
                  <a:pt x="0" y="666974"/>
                </a:cubicBezTo>
                <a:lnTo>
                  <a:pt x="0" y="74108"/>
                </a:lnTo>
                <a:close/>
              </a:path>
            </a:pathLst>
          </a:custGeom>
        </p:spPr>
        <p:style>
          <a:lnRef idx="3">
            <a:schemeClr val="lt1">
              <a:hueOff val="0"/>
              <a:satOff val="0"/>
              <a:lumOff val="0"/>
              <a:alphaOff val="0"/>
            </a:schemeClr>
          </a:lnRef>
          <a:fillRef idx="1">
            <a:schemeClr val="accent5">
              <a:hueOff val="-1689636"/>
              <a:satOff val="-4355"/>
              <a:lumOff val="-2941"/>
              <a:alphaOff val="0"/>
            </a:schemeClr>
          </a:fillRef>
          <a:effectRef idx="1">
            <a:schemeClr val="accent5">
              <a:hueOff val="-1689636"/>
              <a:satOff val="-4355"/>
              <a:lumOff val="-2941"/>
              <a:alphaOff val="0"/>
            </a:schemeClr>
          </a:effectRef>
          <a:fontRef idx="minor">
            <a:schemeClr val="lt1"/>
          </a:fontRef>
        </p:style>
        <p:txBody>
          <a:bodyPr spcFirstLastPara="0" vert="horz" wrap="square" lIns="42661" tIns="42661" rIns="42661" bIns="42661" numCol="1" spcCol="1270" anchor="ctr" anchorCtr="0">
            <a:noAutofit/>
          </a:bodyPr>
          <a:lstStyle/>
          <a:p>
            <a:pPr algn="ctr" defTabSz="488950">
              <a:lnSpc>
                <a:spcPct val="90000"/>
              </a:lnSpc>
              <a:spcBef>
                <a:spcPct val="0"/>
              </a:spcBef>
              <a:spcAft>
                <a:spcPct val="35000"/>
              </a:spcAft>
            </a:pPr>
            <a:r>
              <a:rPr lang="en-US" sz="2800">
                <a:solidFill>
                  <a:schemeClr val="tx1"/>
                </a:solidFill>
              </a:rPr>
              <a:t>Industry Performance</a:t>
            </a:r>
          </a:p>
        </p:txBody>
      </p:sp>
      <p:sp>
        <p:nvSpPr>
          <p:cNvPr id="15" name="Freeform: Shape 14">
            <a:extLst>
              <a:ext uri="{FF2B5EF4-FFF2-40B4-BE49-F238E27FC236}">
                <a16:creationId xmlns:a16="http://schemas.microsoft.com/office/drawing/2014/main" id="{D4097416-A01A-9A91-C885-C0B10B4DE1AA}"/>
              </a:ext>
            </a:extLst>
          </p:cNvPr>
          <p:cNvSpPr/>
          <p:nvPr/>
        </p:nvSpPr>
        <p:spPr>
          <a:xfrm>
            <a:off x="6984410" y="4826210"/>
            <a:ext cx="4030773" cy="586636"/>
          </a:xfrm>
          <a:custGeom>
            <a:avLst/>
            <a:gdLst>
              <a:gd name="connsiteX0" fmla="*/ 0 w 926353"/>
              <a:gd name="connsiteY0" fmla="*/ 74108 h 741082"/>
              <a:gd name="connsiteX1" fmla="*/ 74108 w 926353"/>
              <a:gd name="connsiteY1" fmla="*/ 0 h 741082"/>
              <a:gd name="connsiteX2" fmla="*/ 852245 w 926353"/>
              <a:gd name="connsiteY2" fmla="*/ 0 h 741082"/>
              <a:gd name="connsiteX3" fmla="*/ 926353 w 926353"/>
              <a:gd name="connsiteY3" fmla="*/ 74108 h 741082"/>
              <a:gd name="connsiteX4" fmla="*/ 926353 w 926353"/>
              <a:gd name="connsiteY4" fmla="*/ 666974 h 741082"/>
              <a:gd name="connsiteX5" fmla="*/ 852245 w 926353"/>
              <a:gd name="connsiteY5" fmla="*/ 741082 h 741082"/>
              <a:gd name="connsiteX6" fmla="*/ 74108 w 926353"/>
              <a:gd name="connsiteY6" fmla="*/ 741082 h 741082"/>
              <a:gd name="connsiteX7" fmla="*/ 0 w 926353"/>
              <a:gd name="connsiteY7" fmla="*/ 666974 h 741082"/>
              <a:gd name="connsiteX8" fmla="*/ 0 w 926353"/>
              <a:gd name="connsiteY8" fmla="*/ 74108 h 74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353" h="741082">
                <a:moveTo>
                  <a:pt x="0" y="74108"/>
                </a:moveTo>
                <a:cubicBezTo>
                  <a:pt x="0" y="33179"/>
                  <a:pt x="33179" y="0"/>
                  <a:pt x="74108" y="0"/>
                </a:cubicBezTo>
                <a:lnTo>
                  <a:pt x="852245" y="0"/>
                </a:lnTo>
                <a:cubicBezTo>
                  <a:pt x="893174" y="0"/>
                  <a:pt x="926353" y="33179"/>
                  <a:pt x="926353" y="74108"/>
                </a:cubicBezTo>
                <a:lnTo>
                  <a:pt x="926353" y="666974"/>
                </a:lnTo>
                <a:cubicBezTo>
                  <a:pt x="926353" y="707903"/>
                  <a:pt x="893174" y="741082"/>
                  <a:pt x="852245" y="741082"/>
                </a:cubicBezTo>
                <a:lnTo>
                  <a:pt x="74108" y="741082"/>
                </a:lnTo>
                <a:cubicBezTo>
                  <a:pt x="33179" y="741082"/>
                  <a:pt x="0" y="707903"/>
                  <a:pt x="0" y="666974"/>
                </a:cubicBezTo>
                <a:lnTo>
                  <a:pt x="0" y="74108"/>
                </a:lnTo>
                <a:close/>
              </a:path>
            </a:pathLst>
          </a:custGeom>
        </p:spPr>
        <p:style>
          <a:lnRef idx="3">
            <a:schemeClr val="lt1">
              <a:hueOff val="0"/>
              <a:satOff val="0"/>
              <a:lumOff val="0"/>
              <a:alphaOff val="0"/>
            </a:schemeClr>
          </a:lnRef>
          <a:fillRef idx="1">
            <a:schemeClr val="accent5">
              <a:hueOff val="-1689636"/>
              <a:satOff val="-4355"/>
              <a:lumOff val="-2941"/>
              <a:alphaOff val="0"/>
            </a:schemeClr>
          </a:fillRef>
          <a:effectRef idx="1">
            <a:schemeClr val="accent5">
              <a:hueOff val="-1689636"/>
              <a:satOff val="-4355"/>
              <a:lumOff val="-2941"/>
              <a:alphaOff val="0"/>
            </a:schemeClr>
          </a:effectRef>
          <a:fontRef idx="minor">
            <a:schemeClr val="lt1"/>
          </a:fontRef>
        </p:style>
        <p:txBody>
          <a:bodyPr spcFirstLastPara="0" vert="horz" wrap="square" lIns="42661" tIns="42661" rIns="42661" bIns="42661" numCol="1" spcCol="1270" anchor="ctr" anchorCtr="0">
            <a:noAutofit/>
          </a:bodyPr>
          <a:lstStyle/>
          <a:p>
            <a:pPr algn="ctr" defTabSz="488950">
              <a:lnSpc>
                <a:spcPct val="90000"/>
              </a:lnSpc>
              <a:spcBef>
                <a:spcPct val="0"/>
              </a:spcBef>
              <a:spcAft>
                <a:spcPct val="35000"/>
              </a:spcAft>
            </a:pPr>
            <a:r>
              <a:rPr lang="en-US" sz="2800">
                <a:solidFill>
                  <a:schemeClr val="tx1"/>
                </a:solidFill>
              </a:rPr>
              <a:t>Government Policies</a:t>
            </a:r>
          </a:p>
        </p:txBody>
      </p:sp>
      <p:sp>
        <p:nvSpPr>
          <p:cNvPr id="17" name="Freeform: Shape 16">
            <a:extLst>
              <a:ext uri="{FF2B5EF4-FFF2-40B4-BE49-F238E27FC236}">
                <a16:creationId xmlns:a16="http://schemas.microsoft.com/office/drawing/2014/main" id="{6790CA1E-47E5-A95A-6E43-132B203489DA}"/>
              </a:ext>
            </a:extLst>
          </p:cNvPr>
          <p:cNvSpPr/>
          <p:nvPr/>
        </p:nvSpPr>
        <p:spPr>
          <a:xfrm>
            <a:off x="6984410" y="2661453"/>
            <a:ext cx="4006460" cy="586636"/>
          </a:xfrm>
          <a:custGeom>
            <a:avLst/>
            <a:gdLst>
              <a:gd name="connsiteX0" fmla="*/ 0 w 926353"/>
              <a:gd name="connsiteY0" fmla="*/ 74108 h 741082"/>
              <a:gd name="connsiteX1" fmla="*/ 74108 w 926353"/>
              <a:gd name="connsiteY1" fmla="*/ 0 h 741082"/>
              <a:gd name="connsiteX2" fmla="*/ 852245 w 926353"/>
              <a:gd name="connsiteY2" fmla="*/ 0 h 741082"/>
              <a:gd name="connsiteX3" fmla="*/ 926353 w 926353"/>
              <a:gd name="connsiteY3" fmla="*/ 74108 h 741082"/>
              <a:gd name="connsiteX4" fmla="*/ 926353 w 926353"/>
              <a:gd name="connsiteY4" fmla="*/ 666974 h 741082"/>
              <a:gd name="connsiteX5" fmla="*/ 852245 w 926353"/>
              <a:gd name="connsiteY5" fmla="*/ 741082 h 741082"/>
              <a:gd name="connsiteX6" fmla="*/ 74108 w 926353"/>
              <a:gd name="connsiteY6" fmla="*/ 741082 h 741082"/>
              <a:gd name="connsiteX7" fmla="*/ 0 w 926353"/>
              <a:gd name="connsiteY7" fmla="*/ 666974 h 741082"/>
              <a:gd name="connsiteX8" fmla="*/ 0 w 926353"/>
              <a:gd name="connsiteY8" fmla="*/ 74108 h 74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353" h="741082">
                <a:moveTo>
                  <a:pt x="0" y="74108"/>
                </a:moveTo>
                <a:cubicBezTo>
                  <a:pt x="0" y="33179"/>
                  <a:pt x="33179" y="0"/>
                  <a:pt x="74108" y="0"/>
                </a:cubicBezTo>
                <a:lnTo>
                  <a:pt x="852245" y="0"/>
                </a:lnTo>
                <a:cubicBezTo>
                  <a:pt x="893174" y="0"/>
                  <a:pt x="926353" y="33179"/>
                  <a:pt x="926353" y="74108"/>
                </a:cubicBezTo>
                <a:lnTo>
                  <a:pt x="926353" y="666974"/>
                </a:lnTo>
                <a:cubicBezTo>
                  <a:pt x="926353" y="707903"/>
                  <a:pt x="893174" y="741082"/>
                  <a:pt x="852245" y="741082"/>
                </a:cubicBezTo>
                <a:lnTo>
                  <a:pt x="74108" y="741082"/>
                </a:lnTo>
                <a:cubicBezTo>
                  <a:pt x="33179" y="741082"/>
                  <a:pt x="0" y="707903"/>
                  <a:pt x="0" y="666974"/>
                </a:cubicBezTo>
                <a:lnTo>
                  <a:pt x="0" y="74108"/>
                </a:lnTo>
                <a:close/>
              </a:path>
            </a:pathLst>
          </a:custGeom>
        </p:spPr>
        <p:style>
          <a:lnRef idx="3">
            <a:schemeClr val="lt1">
              <a:hueOff val="0"/>
              <a:satOff val="0"/>
              <a:lumOff val="0"/>
              <a:alphaOff val="0"/>
            </a:schemeClr>
          </a:lnRef>
          <a:fillRef idx="1">
            <a:schemeClr val="accent5">
              <a:hueOff val="-1689636"/>
              <a:satOff val="-4355"/>
              <a:lumOff val="-2941"/>
              <a:alphaOff val="0"/>
            </a:schemeClr>
          </a:fillRef>
          <a:effectRef idx="1">
            <a:schemeClr val="accent5">
              <a:hueOff val="-1689636"/>
              <a:satOff val="-4355"/>
              <a:lumOff val="-2941"/>
              <a:alphaOff val="0"/>
            </a:schemeClr>
          </a:effectRef>
          <a:fontRef idx="minor">
            <a:schemeClr val="lt1"/>
          </a:fontRef>
        </p:style>
        <p:txBody>
          <a:bodyPr spcFirstLastPara="0" vert="horz" wrap="square" lIns="42661" tIns="42661" rIns="42661" bIns="42661" numCol="1" spcCol="1270" anchor="ctr" anchorCtr="0">
            <a:noAutofit/>
          </a:bodyPr>
          <a:lstStyle/>
          <a:p>
            <a:pPr marL="0" lvl="0" indent="0" algn="ctr" defTabSz="488950">
              <a:lnSpc>
                <a:spcPct val="90000"/>
              </a:lnSpc>
              <a:spcBef>
                <a:spcPct val="0"/>
              </a:spcBef>
              <a:spcAft>
                <a:spcPct val="35000"/>
              </a:spcAft>
              <a:buNone/>
            </a:pPr>
            <a:r>
              <a:rPr lang="en-US" sz="2800" kern="1200">
                <a:solidFill>
                  <a:schemeClr val="tx1"/>
                </a:solidFill>
              </a:rPr>
              <a:t>Current </a:t>
            </a:r>
            <a:r>
              <a:rPr lang="en-US" sz="2800">
                <a:solidFill>
                  <a:schemeClr val="tx1"/>
                </a:solidFill>
              </a:rPr>
              <a:t>Events</a:t>
            </a:r>
            <a:endParaRPr lang="en-US" sz="2800" kern="1200">
              <a:solidFill>
                <a:schemeClr val="tx1"/>
              </a:solidFill>
            </a:endParaRPr>
          </a:p>
        </p:txBody>
      </p:sp>
      <p:sp>
        <p:nvSpPr>
          <p:cNvPr id="21" name="Freeform: Shape 20">
            <a:extLst>
              <a:ext uri="{FF2B5EF4-FFF2-40B4-BE49-F238E27FC236}">
                <a16:creationId xmlns:a16="http://schemas.microsoft.com/office/drawing/2014/main" id="{BA6C799D-E367-68D2-709B-E07AF41207D0}"/>
              </a:ext>
            </a:extLst>
          </p:cNvPr>
          <p:cNvSpPr/>
          <p:nvPr/>
        </p:nvSpPr>
        <p:spPr>
          <a:xfrm>
            <a:off x="1824232" y="2661453"/>
            <a:ext cx="4006459" cy="586636"/>
          </a:xfrm>
          <a:custGeom>
            <a:avLst/>
            <a:gdLst>
              <a:gd name="connsiteX0" fmla="*/ 0 w 926353"/>
              <a:gd name="connsiteY0" fmla="*/ 74108 h 741082"/>
              <a:gd name="connsiteX1" fmla="*/ 74108 w 926353"/>
              <a:gd name="connsiteY1" fmla="*/ 0 h 741082"/>
              <a:gd name="connsiteX2" fmla="*/ 852245 w 926353"/>
              <a:gd name="connsiteY2" fmla="*/ 0 h 741082"/>
              <a:gd name="connsiteX3" fmla="*/ 926353 w 926353"/>
              <a:gd name="connsiteY3" fmla="*/ 74108 h 741082"/>
              <a:gd name="connsiteX4" fmla="*/ 926353 w 926353"/>
              <a:gd name="connsiteY4" fmla="*/ 666974 h 741082"/>
              <a:gd name="connsiteX5" fmla="*/ 852245 w 926353"/>
              <a:gd name="connsiteY5" fmla="*/ 741082 h 741082"/>
              <a:gd name="connsiteX6" fmla="*/ 74108 w 926353"/>
              <a:gd name="connsiteY6" fmla="*/ 741082 h 741082"/>
              <a:gd name="connsiteX7" fmla="*/ 0 w 926353"/>
              <a:gd name="connsiteY7" fmla="*/ 666974 h 741082"/>
              <a:gd name="connsiteX8" fmla="*/ 0 w 926353"/>
              <a:gd name="connsiteY8" fmla="*/ 74108 h 74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353" h="741082">
                <a:moveTo>
                  <a:pt x="0" y="74108"/>
                </a:moveTo>
                <a:cubicBezTo>
                  <a:pt x="0" y="33179"/>
                  <a:pt x="33179" y="0"/>
                  <a:pt x="74108" y="0"/>
                </a:cubicBezTo>
                <a:lnTo>
                  <a:pt x="852245" y="0"/>
                </a:lnTo>
                <a:cubicBezTo>
                  <a:pt x="893174" y="0"/>
                  <a:pt x="926353" y="33179"/>
                  <a:pt x="926353" y="74108"/>
                </a:cubicBezTo>
                <a:lnTo>
                  <a:pt x="926353" y="666974"/>
                </a:lnTo>
                <a:cubicBezTo>
                  <a:pt x="926353" y="707903"/>
                  <a:pt x="893174" y="741082"/>
                  <a:pt x="852245" y="741082"/>
                </a:cubicBezTo>
                <a:lnTo>
                  <a:pt x="74108" y="741082"/>
                </a:lnTo>
                <a:cubicBezTo>
                  <a:pt x="33179" y="741082"/>
                  <a:pt x="0" y="707903"/>
                  <a:pt x="0" y="666974"/>
                </a:cubicBezTo>
                <a:lnTo>
                  <a:pt x="0" y="74108"/>
                </a:lnTo>
                <a:close/>
              </a:path>
            </a:pathLst>
          </a:custGeom>
          <a:solidFill>
            <a:srgbClr val="92D050"/>
          </a:solidFill>
        </p:spPr>
        <p:style>
          <a:lnRef idx="3">
            <a:schemeClr val="lt1">
              <a:hueOff val="0"/>
              <a:satOff val="0"/>
              <a:lumOff val="0"/>
              <a:alphaOff val="0"/>
            </a:schemeClr>
          </a:lnRef>
          <a:fillRef idx="1">
            <a:schemeClr val="accent5">
              <a:hueOff val="-3379271"/>
              <a:satOff val="-8710"/>
              <a:lumOff val="-5883"/>
              <a:alphaOff val="0"/>
            </a:schemeClr>
          </a:fillRef>
          <a:effectRef idx="1">
            <a:schemeClr val="accent5">
              <a:hueOff val="-3379271"/>
              <a:satOff val="-8710"/>
              <a:lumOff val="-5883"/>
              <a:alphaOff val="0"/>
            </a:schemeClr>
          </a:effectRef>
          <a:fontRef idx="minor">
            <a:schemeClr val="lt1"/>
          </a:fontRef>
        </p:style>
        <p:txBody>
          <a:bodyPr spcFirstLastPara="0" vert="horz" wrap="square" lIns="42661" tIns="42661" rIns="42661" bIns="42661" numCol="1" spcCol="1270" anchor="ctr" anchorCtr="0">
            <a:noAutofit/>
          </a:bodyPr>
          <a:lstStyle/>
          <a:p>
            <a:pPr marL="0" lvl="0" indent="0" algn="ctr" defTabSz="488950">
              <a:lnSpc>
                <a:spcPct val="90000"/>
              </a:lnSpc>
              <a:spcBef>
                <a:spcPct val="0"/>
              </a:spcBef>
              <a:spcAft>
                <a:spcPct val="35000"/>
              </a:spcAft>
              <a:buNone/>
            </a:pPr>
            <a:r>
              <a:rPr lang="en-US" sz="2800" kern="1200">
                <a:solidFill>
                  <a:schemeClr val="tx1"/>
                </a:solidFill>
              </a:rPr>
              <a:t>Historical Sales</a:t>
            </a:r>
          </a:p>
        </p:txBody>
      </p:sp>
      <p:sp>
        <p:nvSpPr>
          <p:cNvPr id="23" name="Freeform: Shape 22">
            <a:extLst>
              <a:ext uri="{FF2B5EF4-FFF2-40B4-BE49-F238E27FC236}">
                <a16:creationId xmlns:a16="http://schemas.microsoft.com/office/drawing/2014/main" id="{13F34967-2A00-5EAB-1DB7-0A1B08946BE6}"/>
              </a:ext>
            </a:extLst>
          </p:cNvPr>
          <p:cNvSpPr/>
          <p:nvPr/>
        </p:nvSpPr>
        <p:spPr>
          <a:xfrm>
            <a:off x="1841707" y="3724758"/>
            <a:ext cx="4006459" cy="586636"/>
          </a:xfrm>
          <a:custGeom>
            <a:avLst/>
            <a:gdLst>
              <a:gd name="connsiteX0" fmla="*/ 0 w 926353"/>
              <a:gd name="connsiteY0" fmla="*/ 74108 h 741082"/>
              <a:gd name="connsiteX1" fmla="*/ 74108 w 926353"/>
              <a:gd name="connsiteY1" fmla="*/ 0 h 741082"/>
              <a:gd name="connsiteX2" fmla="*/ 852245 w 926353"/>
              <a:gd name="connsiteY2" fmla="*/ 0 h 741082"/>
              <a:gd name="connsiteX3" fmla="*/ 926353 w 926353"/>
              <a:gd name="connsiteY3" fmla="*/ 74108 h 741082"/>
              <a:gd name="connsiteX4" fmla="*/ 926353 w 926353"/>
              <a:gd name="connsiteY4" fmla="*/ 666974 h 741082"/>
              <a:gd name="connsiteX5" fmla="*/ 852245 w 926353"/>
              <a:gd name="connsiteY5" fmla="*/ 741082 h 741082"/>
              <a:gd name="connsiteX6" fmla="*/ 74108 w 926353"/>
              <a:gd name="connsiteY6" fmla="*/ 741082 h 741082"/>
              <a:gd name="connsiteX7" fmla="*/ 0 w 926353"/>
              <a:gd name="connsiteY7" fmla="*/ 666974 h 741082"/>
              <a:gd name="connsiteX8" fmla="*/ 0 w 926353"/>
              <a:gd name="connsiteY8" fmla="*/ 74108 h 74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353" h="741082">
                <a:moveTo>
                  <a:pt x="0" y="74108"/>
                </a:moveTo>
                <a:cubicBezTo>
                  <a:pt x="0" y="33179"/>
                  <a:pt x="33179" y="0"/>
                  <a:pt x="74108" y="0"/>
                </a:cubicBezTo>
                <a:lnTo>
                  <a:pt x="852245" y="0"/>
                </a:lnTo>
                <a:cubicBezTo>
                  <a:pt x="893174" y="0"/>
                  <a:pt x="926353" y="33179"/>
                  <a:pt x="926353" y="74108"/>
                </a:cubicBezTo>
                <a:lnTo>
                  <a:pt x="926353" y="666974"/>
                </a:lnTo>
                <a:cubicBezTo>
                  <a:pt x="926353" y="707903"/>
                  <a:pt x="893174" y="741082"/>
                  <a:pt x="852245" y="741082"/>
                </a:cubicBezTo>
                <a:lnTo>
                  <a:pt x="74108" y="741082"/>
                </a:lnTo>
                <a:cubicBezTo>
                  <a:pt x="33179" y="741082"/>
                  <a:pt x="0" y="707903"/>
                  <a:pt x="0" y="666974"/>
                </a:cubicBezTo>
                <a:lnTo>
                  <a:pt x="0" y="74108"/>
                </a:lnTo>
                <a:close/>
              </a:path>
            </a:pathLst>
          </a:custGeom>
          <a:solidFill>
            <a:srgbClr val="92D050"/>
          </a:solidFill>
        </p:spPr>
        <p:style>
          <a:lnRef idx="3">
            <a:schemeClr val="lt1">
              <a:hueOff val="0"/>
              <a:satOff val="0"/>
              <a:lumOff val="0"/>
              <a:alphaOff val="0"/>
            </a:schemeClr>
          </a:lnRef>
          <a:fillRef idx="1">
            <a:schemeClr val="accent5">
              <a:hueOff val="-4224089"/>
              <a:satOff val="-10887"/>
              <a:lumOff val="-7353"/>
              <a:alphaOff val="0"/>
            </a:schemeClr>
          </a:fillRef>
          <a:effectRef idx="1">
            <a:schemeClr val="accent5">
              <a:hueOff val="-4224089"/>
              <a:satOff val="-10887"/>
              <a:lumOff val="-7353"/>
              <a:alphaOff val="0"/>
            </a:schemeClr>
          </a:effectRef>
          <a:fontRef idx="minor">
            <a:schemeClr val="lt1"/>
          </a:fontRef>
        </p:style>
        <p:txBody>
          <a:bodyPr spcFirstLastPara="0" vert="horz" wrap="square" lIns="42661" tIns="42661" rIns="42661" bIns="42661" numCol="1" spcCol="1270" anchor="ctr" anchorCtr="0">
            <a:noAutofit/>
          </a:bodyPr>
          <a:lstStyle/>
          <a:p>
            <a:pPr marL="0" lvl="0" indent="0" algn="ctr" defTabSz="488950">
              <a:lnSpc>
                <a:spcPct val="90000"/>
              </a:lnSpc>
              <a:spcBef>
                <a:spcPct val="0"/>
              </a:spcBef>
              <a:spcAft>
                <a:spcPct val="35000"/>
              </a:spcAft>
              <a:buNone/>
            </a:pPr>
            <a:r>
              <a:rPr lang="en-US" sz="2800" kern="1200">
                <a:solidFill>
                  <a:schemeClr val="tx1"/>
                </a:solidFill>
              </a:rPr>
              <a:t>Management Target</a:t>
            </a:r>
          </a:p>
        </p:txBody>
      </p:sp>
      <p:sp>
        <p:nvSpPr>
          <p:cNvPr id="29" name="Freeform: Shape 28">
            <a:extLst>
              <a:ext uri="{FF2B5EF4-FFF2-40B4-BE49-F238E27FC236}">
                <a16:creationId xmlns:a16="http://schemas.microsoft.com/office/drawing/2014/main" id="{0882BF79-EA2B-7CFC-CA85-28D13446C0CD}"/>
              </a:ext>
            </a:extLst>
          </p:cNvPr>
          <p:cNvSpPr/>
          <p:nvPr/>
        </p:nvSpPr>
        <p:spPr>
          <a:xfrm>
            <a:off x="1859184" y="4735811"/>
            <a:ext cx="3971507" cy="586636"/>
          </a:xfrm>
          <a:custGeom>
            <a:avLst/>
            <a:gdLst>
              <a:gd name="connsiteX0" fmla="*/ 0 w 926353"/>
              <a:gd name="connsiteY0" fmla="*/ 74108 h 741082"/>
              <a:gd name="connsiteX1" fmla="*/ 74108 w 926353"/>
              <a:gd name="connsiteY1" fmla="*/ 0 h 741082"/>
              <a:gd name="connsiteX2" fmla="*/ 852245 w 926353"/>
              <a:gd name="connsiteY2" fmla="*/ 0 h 741082"/>
              <a:gd name="connsiteX3" fmla="*/ 926353 w 926353"/>
              <a:gd name="connsiteY3" fmla="*/ 74108 h 741082"/>
              <a:gd name="connsiteX4" fmla="*/ 926353 w 926353"/>
              <a:gd name="connsiteY4" fmla="*/ 666974 h 741082"/>
              <a:gd name="connsiteX5" fmla="*/ 852245 w 926353"/>
              <a:gd name="connsiteY5" fmla="*/ 741082 h 741082"/>
              <a:gd name="connsiteX6" fmla="*/ 74108 w 926353"/>
              <a:gd name="connsiteY6" fmla="*/ 741082 h 741082"/>
              <a:gd name="connsiteX7" fmla="*/ 0 w 926353"/>
              <a:gd name="connsiteY7" fmla="*/ 666974 h 741082"/>
              <a:gd name="connsiteX8" fmla="*/ 0 w 926353"/>
              <a:gd name="connsiteY8" fmla="*/ 74108 h 74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353" h="741082">
                <a:moveTo>
                  <a:pt x="0" y="74108"/>
                </a:moveTo>
                <a:cubicBezTo>
                  <a:pt x="0" y="33179"/>
                  <a:pt x="33179" y="0"/>
                  <a:pt x="74108" y="0"/>
                </a:cubicBezTo>
                <a:lnTo>
                  <a:pt x="852245" y="0"/>
                </a:lnTo>
                <a:cubicBezTo>
                  <a:pt x="893174" y="0"/>
                  <a:pt x="926353" y="33179"/>
                  <a:pt x="926353" y="74108"/>
                </a:cubicBezTo>
                <a:lnTo>
                  <a:pt x="926353" y="666974"/>
                </a:lnTo>
                <a:cubicBezTo>
                  <a:pt x="926353" y="707903"/>
                  <a:pt x="893174" y="741082"/>
                  <a:pt x="852245" y="741082"/>
                </a:cubicBezTo>
                <a:lnTo>
                  <a:pt x="74108" y="741082"/>
                </a:lnTo>
                <a:cubicBezTo>
                  <a:pt x="33179" y="741082"/>
                  <a:pt x="0" y="707903"/>
                  <a:pt x="0" y="666974"/>
                </a:cubicBezTo>
                <a:lnTo>
                  <a:pt x="0" y="74108"/>
                </a:lnTo>
                <a:close/>
              </a:path>
            </a:pathLst>
          </a:custGeom>
          <a:solidFill>
            <a:srgbClr val="92D050"/>
          </a:solidFill>
        </p:spPr>
        <p:style>
          <a:lnRef idx="3">
            <a:schemeClr val="lt1">
              <a:hueOff val="0"/>
              <a:satOff val="0"/>
              <a:lumOff val="0"/>
              <a:alphaOff val="0"/>
            </a:schemeClr>
          </a:lnRef>
          <a:fillRef idx="1">
            <a:schemeClr val="accent5">
              <a:hueOff val="-6758543"/>
              <a:satOff val="-17419"/>
              <a:lumOff val="-11765"/>
              <a:alphaOff val="0"/>
            </a:schemeClr>
          </a:fillRef>
          <a:effectRef idx="1">
            <a:schemeClr val="accent5">
              <a:hueOff val="-6758543"/>
              <a:satOff val="-17419"/>
              <a:lumOff val="-11765"/>
              <a:alphaOff val="0"/>
            </a:schemeClr>
          </a:effectRef>
          <a:fontRef idx="minor">
            <a:schemeClr val="lt1"/>
          </a:fontRef>
        </p:style>
        <p:txBody>
          <a:bodyPr spcFirstLastPara="0" vert="horz" wrap="square" lIns="42661" tIns="42661" rIns="42661" bIns="42661" numCol="1" spcCol="1270" anchor="ctr" anchorCtr="0">
            <a:noAutofit/>
          </a:bodyPr>
          <a:lstStyle/>
          <a:p>
            <a:pPr marL="0" lvl="0" indent="0" algn="ctr" defTabSz="488950">
              <a:lnSpc>
                <a:spcPct val="90000"/>
              </a:lnSpc>
              <a:spcBef>
                <a:spcPct val="0"/>
              </a:spcBef>
              <a:spcAft>
                <a:spcPct val="35000"/>
              </a:spcAft>
              <a:buNone/>
            </a:pPr>
            <a:r>
              <a:rPr lang="en-US" sz="2800" kern="1200">
                <a:solidFill>
                  <a:schemeClr val="tx1"/>
                </a:solidFill>
              </a:rPr>
              <a:t>Economic Data</a:t>
            </a:r>
          </a:p>
        </p:txBody>
      </p:sp>
      <p:sp>
        <p:nvSpPr>
          <p:cNvPr id="11" name="TextBox 10">
            <a:extLst>
              <a:ext uri="{FF2B5EF4-FFF2-40B4-BE49-F238E27FC236}">
                <a16:creationId xmlns:a16="http://schemas.microsoft.com/office/drawing/2014/main" id="{3777D5F5-110B-2DE1-4963-8B8FF9AD8628}"/>
              </a:ext>
            </a:extLst>
          </p:cNvPr>
          <p:cNvSpPr txBox="1"/>
          <p:nvPr/>
        </p:nvSpPr>
        <p:spPr>
          <a:xfrm>
            <a:off x="6892851" y="1851906"/>
            <a:ext cx="4318503" cy="523220"/>
          </a:xfrm>
          <a:prstGeom prst="rect">
            <a:avLst/>
          </a:prstGeom>
          <a:noFill/>
        </p:spPr>
        <p:txBody>
          <a:bodyPr wrap="square" lIns="91440" tIns="45720" rIns="91440" bIns="45720" rtlCol="0" anchor="t">
            <a:spAutoFit/>
          </a:bodyPr>
          <a:lstStyle/>
          <a:p>
            <a:r>
              <a:rPr lang="en-US" sz="2800"/>
              <a:t>Qualitative</a:t>
            </a:r>
            <a:endParaRPr lang="en-GB" sz="2800"/>
          </a:p>
        </p:txBody>
      </p:sp>
      <p:sp>
        <p:nvSpPr>
          <p:cNvPr id="12" name="TextBox 11">
            <a:extLst>
              <a:ext uri="{FF2B5EF4-FFF2-40B4-BE49-F238E27FC236}">
                <a16:creationId xmlns:a16="http://schemas.microsoft.com/office/drawing/2014/main" id="{58BE0C0F-F9E7-2788-82E0-BC75B548EB52}"/>
              </a:ext>
            </a:extLst>
          </p:cNvPr>
          <p:cNvSpPr txBox="1"/>
          <p:nvPr/>
        </p:nvSpPr>
        <p:spPr>
          <a:xfrm>
            <a:off x="791631" y="1876107"/>
            <a:ext cx="3035830" cy="523220"/>
          </a:xfrm>
          <a:prstGeom prst="rect">
            <a:avLst/>
          </a:prstGeom>
          <a:noFill/>
        </p:spPr>
        <p:txBody>
          <a:bodyPr wrap="square" lIns="91440" tIns="45720" rIns="91440" bIns="45720" rtlCol="0" anchor="t">
            <a:spAutoFit/>
          </a:bodyPr>
          <a:lstStyle/>
          <a:p>
            <a:pPr algn="r"/>
            <a:r>
              <a:rPr lang="en-US" sz="2800"/>
              <a:t>Quantitative</a:t>
            </a:r>
            <a:endParaRPr lang="en-GB" sz="2800"/>
          </a:p>
        </p:txBody>
      </p:sp>
    </p:spTree>
    <p:extLst>
      <p:ext uri="{BB962C8B-B14F-4D97-AF65-F5344CB8AC3E}">
        <p14:creationId xmlns:p14="http://schemas.microsoft.com/office/powerpoint/2010/main" val="232434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3" grpId="0" animBg="1"/>
      <p:bldP spid="15" grpId="0" animBg="1"/>
      <p:bldP spid="17" grpId="0" animBg="1"/>
      <p:bldP spid="21" grpId="0" animBg="1"/>
      <p:bldP spid="23" grpId="0" animBg="1"/>
      <p:bldP spid="29" grpId="0" animBg="1"/>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F11891-07F0-CDEB-67E1-5A981D2DF9CE}"/>
              </a:ext>
            </a:extLst>
          </p:cNvPr>
          <p:cNvSpPr/>
          <p:nvPr/>
        </p:nvSpPr>
        <p:spPr>
          <a:xfrm>
            <a:off x="1140543" y="1685640"/>
            <a:ext cx="9989574" cy="4697397"/>
          </a:xfrm>
          <a:prstGeom prst="rect">
            <a:avLst/>
          </a:prstGeom>
          <a:solidFill>
            <a:srgbClr val="E9E6DF">
              <a:alpha val="6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CC6930A0-0C92-95A2-FB52-514F31968EFA}"/>
              </a:ext>
            </a:extLst>
          </p:cNvPr>
          <p:cNvSpPr>
            <a:spLocks noGrp="1"/>
          </p:cNvSpPr>
          <p:nvPr>
            <p:ph idx="1"/>
          </p:nvPr>
        </p:nvSpPr>
        <p:spPr>
          <a:xfrm>
            <a:off x="3263631" y="2269963"/>
            <a:ext cx="6586489" cy="1127625"/>
          </a:xfrm>
        </p:spPr>
        <p:txBody>
          <a:bodyPr vert="horz" lIns="91440" tIns="45720" rIns="91440" bIns="45720" rtlCol="0" anchor="t">
            <a:normAutofit/>
          </a:bodyPr>
          <a:lstStyle/>
          <a:p>
            <a:pPr>
              <a:lnSpc>
                <a:spcPct val="100000"/>
              </a:lnSpc>
              <a:spcBef>
                <a:spcPts val="0"/>
              </a:spcBef>
              <a:spcAft>
                <a:spcPts val="6000"/>
              </a:spcAft>
            </a:pPr>
            <a:r>
              <a:rPr lang="en-US" sz="2800">
                <a:solidFill>
                  <a:schemeClr val="tx1"/>
                </a:solidFill>
              </a:rPr>
              <a:t>Integrates news with existing quantitative demand forecasting systems</a:t>
            </a:r>
          </a:p>
        </p:txBody>
      </p:sp>
      <p:pic>
        <p:nvPicPr>
          <p:cNvPr id="7" name="Graphic 6" descr="Newspaper with solid fill">
            <a:extLst>
              <a:ext uri="{FF2B5EF4-FFF2-40B4-BE49-F238E27FC236}">
                <a16:creationId xmlns:a16="http://schemas.microsoft.com/office/drawing/2014/main" id="{47CB185D-4896-4F93-BE52-F3C3AE9608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9230" y="2232330"/>
            <a:ext cx="914400" cy="914400"/>
          </a:xfrm>
          <a:prstGeom prst="rect">
            <a:avLst/>
          </a:prstGeom>
        </p:spPr>
      </p:pic>
      <p:pic>
        <p:nvPicPr>
          <p:cNvPr id="9" name="Graphic 8" descr="Stopwatch 66% with solid fill">
            <a:extLst>
              <a:ext uri="{FF2B5EF4-FFF2-40B4-BE49-F238E27FC236}">
                <a16:creationId xmlns:a16="http://schemas.microsoft.com/office/drawing/2014/main" id="{F04974EF-62DC-496A-88E0-A6426A6782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49230" y="3669702"/>
            <a:ext cx="914400" cy="914400"/>
          </a:xfrm>
          <a:prstGeom prst="rect">
            <a:avLst/>
          </a:prstGeom>
        </p:spPr>
      </p:pic>
      <p:pic>
        <p:nvPicPr>
          <p:cNvPr id="11" name="Graphic 10" descr="Puzzle pieces with solid fill">
            <a:extLst>
              <a:ext uri="{FF2B5EF4-FFF2-40B4-BE49-F238E27FC236}">
                <a16:creationId xmlns:a16="http://schemas.microsoft.com/office/drawing/2014/main" id="{2272CBFD-BEC9-4746-A0D2-9A60E6BB3E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49230" y="4834960"/>
            <a:ext cx="914400" cy="914400"/>
          </a:xfrm>
          <a:prstGeom prst="rect">
            <a:avLst/>
          </a:prstGeom>
        </p:spPr>
      </p:pic>
      <p:sp>
        <p:nvSpPr>
          <p:cNvPr id="10" name="TextBox 9">
            <a:extLst>
              <a:ext uri="{FF2B5EF4-FFF2-40B4-BE49-F238E27FC236}">
                <a16:creationId xmlns:a16="http://schemas.microsoft.com/office/drawing/2014/main" id="{6A81F621-5DE5-EF05-C3DC-EBB21DA26C06}"/>
              </a:ext>
            </a:extLst>
          </p:cNvPr>
          <p:cNvSpPr txBox="1"/>
          <p:nvPr/>
        </p:nvSpPr>
        <p:spPr>
          <a:xfrm>
            <a:off x="3263630" y="3906029"/>
            <a:ext cx="6096000" cy="523220"/>
          </a:xfrm>
          <a:prstGeom prst="rect">
            <a:avLst/>
          </a:prstGeom>
          <a:noFill/>
        </p:spPr>
        <p:txBody>
          <a:bodyPr wrap="square">
            <a:spAutoFit/>
          </a:bodyPr>
          <a:lstStyle/>
          <a:p>
            <a:pPr algn="just">
              <a:lnSpc>
                <a:spcPct val="100000"/>
              </a:lnSpc>
              <a:spcBef>
                <a:spcPts val="0"/>
              </a:spcBef>
              <a:spcAft>
                <a:spcPts val="6000"/>
              </a:spcAft>
            </a:pPr>
            <a:r>
              <a:rPr lang="en-US" sz="2800"/>
              <a:t>Free up time</a:t>
            </a:r>
          </a:p>
        </p:txBody>
      </p:sp>
      <p:sp>
        <p:nvSpPr>
          <p:cNvPr id="13" name="TextBox 12">
            <a:extLst>
              <a:ext uri="{FF2B5EF4-FFF2-40B4-BE49-F238E27FC236}">
                <a16:creationId xmlns:a16="http://schemas.microsoft.com/office/drawing/2014/main" id="{85D67066-648F-EFDA-2582-C46BF83270A3}"/>
              </a:ext>
            </a:extLst>
          </p:cNvPr>
          <p:cNvSpPr txBox="1"/>
          <p:nvPr/>
        </p:nvSpPr>
        <p:spPr>
          <a:xfrm>
            <a:off x="3331086" y="4713645"/>
            <a:ext cx="6096000" cy="1384995"/>
          </a:xfrm>
          <a:prstGeom prst="rect">
            <a:avLst/>
          </a:prstGeom>
          <a:noFill/>
        </p:spPr>
        <p:txBody>
          <a:bodyPr wrap="square">
            <a:spAutoFit/>
          </a:bodyPr>
          <a:lstStyle/>
          <a:p>
            <a:pPr algn="just">
              <a:spcAft>
                <a:spcPts val="6000"/>
              </a:spcAft>
            </a:pPr>
            <a:r>
              <a:rPr lang="en-US" sz="2800"/>
              <a:t>Zoom into relevant news and extract the business intelligence for decision making</a:t>
            </a:r>
            <a:endParaRPr lang="en-GB" sz="2800"/>
          </a:p>
        </p:txBody>
      </p:sp>
      <p:sp>
        <p:nvSpPr>
          <p:cNvPr id="5" name="Title 1">
            <a:extLst>
              <a:ext uri="{FF2B5EF4-FFF2-40B4-BE49-F238E27FC236}">
                <a16:creationId xmlns:a16="http://schemas.microsoft.com/office/drawing/2014/main" id="{BEA11D4A-EBF8-DAFA-D20B-B1CA2F426DAD}"/>
              </a:ext>
            </a:extLst>
          </p:cNvPr>
          <p:cNvSpPr txBox="1">
            <a:spLocks/>
          </p:cNvSpPr>
          <p:nvPr/>
        </p:nvSpPr>
        <p:spPr>
          <a:xfrm>
            <a:off x="451695" y="138409"/>
            <a:ext cx="11151704" cy="94828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kern="1200" cap="all" spc="150" baseline="0">
                <a:solidFill>
                  <a:schemeClr val="bg1"/>
                </a:solidFill>
                <a:latin typeface="+mj-lt"/>
                <a:ea typeface="+mj-ea"/>
                <a:cs typeface="+mj-cs"/>
              </a:defRPr>
            </a:lvl1pPr>
          </a:lstStyle>
          <a:p>
            <a:pPr algn="ctr"/>
            <a:r>
              <a:rPr lang="en-US">
                <a:solidFill>
                  <a:schemeClr val="tx1"/>
                </a:solidFill>
                <a:ea typeface="+mj-lt"/>
                <a:cs typeface="+mj-lt"/>
              </a:rPr>
              <a:t>BENEFITS</a:t>
            </a:r>
            <a:endParaRPr lang="en-GB">
              <a:solidFill>
                <a:schemeClr val="tx1"/>
              </a:solidFill>
            </a:endParaRPr>
          </a:p>
        </p:txBody>
      </p:sp>
    </p:spTree>
    <p:extLst>
      <p:ext uri="{BB962C8B-B14F-4D97-AF65-F5344CB8AC3E}">
        <p14:creationId xmlns:p14="http://schemas.microsoft.com/office/powerpoint/2010/main" val="249521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44302D-49FD-6F38-1A19-DBF5182BC827}"/>
              </a:ext>
            </a:extLst>
          </p:cNvPr>
          <p:cNvSpPr>
            <a:spLocks noGrp="1"/>
          </p:cNvSpPr>
          <p:nvPr>
            <p:ph type="ctrTitle"/>
          </p:nvPr>
        </p:nvSpPr>
        <p:spPr/>
        <p:txBody>
          <a:bodyPr/>
          <a:lstStyle/>
          <a:p>
            <a:r>
              <a:rPr lang="en-US"/>
              <a:t>Project Implementation</a:t>
            </a:r>
            <a:endParaRPr lang="en-GB"/>
          </a:p>
        </p:txBody>
      </p:sp>
    </p:spTree>
    <p:extLst>
      <p:ext uri="{BB962C8B-B14F-4D97-AF65-F5344CB8AC3E}">
        <p14:creationId xmlns:p14="http://schemas.microsoft.com/office/powerpoint/2010/main" val="114678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8EE9FE0-ADC9-0601-DAD5-C6A3AEE7803B}"/>
              </a:ext>
            </a:extLst>
          </p:cNvPr>
          <p:cNvPicPr>
            <a:picLocks noChangeAspect="1"/>
          </p:cNvPicPr>
          <p:nvPr/>
        </p:nvPicPr>
        <p:blipFill>
          <a:blip r:embed="rId3"/>
          <a:stretch>
            <a:fillRect/>
          </a:stretch>
        </p:blipFill>
        <p:spPr>
          <a:xfrm>
            <a:off x="2766883" y="1350849"/>
            <a:ext cx="8553450" cy="2305050"/>
          </a:xfrm>
          <a:prstGeom prst="rect">
            <a:avLst/>
          </a:prstGeom>
        </p:spPr>
      </p:pic>
      <p:sp>
        <p:nvSpPr>
          <p:cNvPr id="2" name="Title 1">
            <a:extLst>
              <a:ext uri="{FF2B5EF4-FFF2-40B4-BE49-F238E27FC236}">
                <a16:creationId xmlns:a16="http://schemas.microsoft.com/office/drawing/2014/main" id="{8043E33D-332B-837C-4A7B-656A38D52293}"/>
              </a:ext>
            </a:extLst>
          </p:cNvPr>
          <p:cNvSpPr>
            <a:spLocks noGrp="1"/>
          </p:cNvSpPr>
          <p:nvPr>
            <p:ph type="title"/>
          </p:nvPr>
        </p:nvSpPr>
        <p:spPr>
          <a:xfrm>
            <a:off x="557334" y="4271"/>
            <a:ext cx="11360800" cy="834800"/>
          </a:xfrm>
        </p:spPr>
        <p:txBody>
          <a:bodyPr spcFirstLastPara="1" vert="horz" wrap="square" lIns="91440" tIns="45720" rIns="91440" bIns="45720" rtlCol="0" anchor="b" anchorCtr="0">
            <a:normAutofit/>
          </a:bodyPr>
          <a:lstStyle/>
          <a:p>
            <a:pPr algn="ctr">
              <a:spcBef>
                <a:spcPct val="0"/>
              </a:spcBef>
            </a:pPr>
            <a:r>
              <a:rPr lang="en-US" sz="2800" spc="150">
                <a:ea typeface="+mj-lt"/>
                <a:cs typeface="+mj-lt"/>
              </a:rPr>
              <a:t>Kaizen Continuous Improvement</a:t>
            </a:r>
            <a:endParaRPr lang="en-GB" sz="2800" spc="150">
              <a:ea typeface="+mj-lt"/>
              <a:cs typeface="+mj-lt"/>
            </a:endParaRPr>
          </a:p>
        </p:txBody>
      </p:sp>
      <p:sp>
        <p:nvSpPr>
          <p:cNvPr id="5" name="Slide Number Placeholder 4">
            <a:extLst>
              <a:ext uri="{FF2B5EF4-FFF2-40B4-BE49-F238E27FC236}">
                <a16:creationId xmlns:a16="http://schemas.microsoft.com/office/drawing/2014/main" id="{4899582A-0522-3175-25A1-FA9B4454ADA9}"/>
              </a:ext>
            </a:extLst>
          </p:cNvPr>
          <p:cNvSpPr>
            <a:spLocks noGrp="1"/>
          </p:cNvSpPr>
          <p:nvPr>
            <p:ph type="sldNum" idx="12"/>
          </p:nvPr>
        </p:nvSpPr>
        <p:spPr/>
        <p:txBody>
          <a:bodyPr/>
          <a:lstStyle/>
          <a:p>
            <a:fld id="{C5713C6E-7BFC-4792-8BAD-A50F2B92337D}" type="slidenum">
              <a:rPr lang="en-GB" smtClean="0"/>
              <a:t>9</a:t>
            </a:fld>
            <a:endParaRPr lang="en-GB"/>
          </a:p>
        </p:txBody>
      </p:sp>
      <p:sp>
        <p:nvSpPr>
          <p:cNvPr id="4" name="Footer Placeholder 3">
            <a:extLst>
              <a:ext uri="{FF2B5EF4-FFF2-40B4-BE49-F238E27FC236}">
                <a16:creationId xmlns:a16="http://schemas.microsoft.com/office/drawing/2014/main" id="{643B855F-975C-6CCB-84FB-543C1C950811}"/>
              </a:ext>
            </a:extLst>
          </p:cNvPr>
          <p:cNvSpPr>
            <a:spLocks noGrp="1"/>
          </p:cNvSpPr>
          <p:nvPr>
            <p:ph type="ftr" sz="quarter" idx="4294967295"/>
          </p:nvPr>
        </p:nvSpPr>
        <p:spPr>
          <a:xfrm>
            <a:off x="0" y="6356350"/>
            <a:ext cx="4114800" cy="365125"/>
          </a:xfrm>
        </p:spPr>
        <p:txBody>
          <a:bodyPr/>
          <a:lstStyle/>
          <a:p>
            <a:pPr algn="l"/>
            <a:r>
              <a:rPr lang="en-GB"/>
              <a:t>Group 9C</a:t>
            </a:r>
          </a:p>
        </p:txBody>
      </p:sp>
      <p:sp>
        <p:nvSpPr>
          <p:cNvPr id="6" name="Arrow: Left-Right 5">
            <a:extLst>
              <a:ext uri="{FF2B5EF4-FFF2-40B4-BE49-F238E27FC236}">
                <a16:creationId xmlns:a16="http://schemas.microsoft.com/office/drawing/2014/main" id="{8FAA6AEA-8511-2FC3-824F-D214D03B605A}"/>
              </a:ext>
            </a:extLst>
          </p:cNvPr>
          <p:cNvSpPr/>
          <p:nvPr/>
        </p:nvSpPr>
        <p:spPr>
          <a:xfrm>
            <a:off x="3001618" y="5874010"/>
            <a:ext cx="8318716" cy="234159"/>
          </a:xfrm>
          <a:prstGeom prst="leftRightArrow">
            <a:avLst/>
          </a:prstGeom>
          <a:solidFill>
            <a:srgbClr val="1598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A9A91DD-4AC3-A1A4-3ECF-9D3A4814C033}"/>
              </a:ext>
            </a:extLst>
          </p:cNvPr>
          <p:cNvSpPr txBox="1"/>
          <p:nvPr/>
        </p:nvSpPr>
        <p:spPr>
          <a:xfrm>
            <a:off x="6534721" y="6014266"/>
            <a:ext cx="2100943" cy="307777"/>
          </a:xfrm>
          <a:prstGeom prst="rect">
            <a:avLst/>
          </a:prstGeom>
          <a:noFill/>
        </p:spPr>
        <p:txBody>
          <a:bodyPr wrap="square" rtlCol="0">
            <a:spAutoFit/>
          </a:bodyPr>
          <a:lstStyle/>
          <a:p>
            <a:r>
              <a:rPr lang="en-US" sz="1400"/>
              <a:t>2 Weeks Sprint Cycle</a:t>
            </a:r>
            <a:endParaRPr lang="en-GB" sz="1400"/>
          </a:p>
        </p:txBody>
      </p:sp>
      <p:pic>
        <p:nvPicPr>
          <p:cNvPr id="1028" name="Picture 4" descr="What is Plan-Do-Check-Act (PDCA) Cycle? | Kanbanize">
            <a:extLst>
              <a:ext uri="{FF2B5EF4-FFF2-40B4-BE49-F238E27FC236}">
                <a16:creationId xmlns:a16="http://schemas.microsoft.com/office/drawing/2014/main" id="{8642507D-4BA0-45BB-AD63-309AD7EEF858}"/>
              </a:ext>
            </a:extLst>
          </p:cNvPr>
          <p:cNvPicPr>
            <a:picLocks noChangeAspect="1" noChangeArrowheads="1"/>
          </p:cNvPicPr>
          <p:nvPr/>
        </p:nvPicPr>
        <p:blipFill rotWithShape="1">
          <a:blip r:embed="rId4">
            <a:clrChange>
              <a:clrFrom>
                <a:srgbClr val="FCFCFC">
                  <a:alpha val="98824"/>
                </a:srgbClr>
              </a:clrFrom>
              <a:clrTo>
                <a:srgbClr val="FCFCFC">
                  <a:alpha val="0"/>
                </a:srgbClr>
              </a:clrTo>
            </a:clrChange>
            <a:extLst>
              <a:ext uri="{28A0092B-C50C-407E-A947-70E740481C1C}">
                <a14:useLocalDpi xmlns:a14="http://schemas.microsoft.com/office/drawing/2010/main" val="0"/>
              </a:ext>
            </a:extLst>
          </a:blip>
          <a:srcRect l="23470" t="7366" r="21748" b="6271"/>
          <a:stretch/>
        </p:blipFill>
        <p:spPr bwMode="auto">
          <a:xfrm>
            <a:off x="8818625" y="1745355"/>
            <a:ext cx="1839672" cy="18348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1F8445-61DE-99F2-E615-953A24DD11B7}"/>
              </a:ext>
            </a:extLst>
          </p:cNvPr>
          <p:cNvPicPr>
            <a:picLocks noChangeAspect="1"/>
          </p:cNvPicPr>
          <p:nvPr/>
        </p:nvPicPr>
        <p:blipFill>
          <a:blip r:embed="rId5"/>
          <a:stretch>
            <a:fillRect/>
          </a:stretch>
        </p:blipFill>
        <p:spPr>
          <a:xfrm>
            <a:off x="822180" y="2179062"/>
            <a:ext cx="1590675" cy="3019425"/>
          </a:xfrm>
          <a:prstGeom prst="rect">
            <a:avLst/>
          </a:prstGeom>
        </p:spPr>
      </p:pic>
      <p:pic>
        <p:nvPicPr>
          <p:cNvPr id="10" name="Picture 9">
            <a:extLst>
              <a:ext uri="{FF2B5EF4-FFF2-40B4-BE49-F238E27FC236}">
                <a16:creationId xmlns:a16="http://schemas.microsoft.com/office/drawing/2014/main" id="{BEFED000-2503-E2BB-F81A-358984F5B526}"/>
              </a:ext>
            </a:extLst>
          </p:cNvPr>
          <p:cNvPicPr>
            <a:picLocks noChangeAspect="1"/>
          </p:cNvPicPr>
          <p:nvPr/>
        </p:nvPicPr>
        <p:blipFill>
          <a:blip r:embed="rId6"/>
          <a:stretch>
            <a:fillRect/>
          </a:stretch>
        </p:blipFill>
        <p:spPr>
          <a:xfrm>
            <a:off x="2412855" y="3804322"/>
            <a:ext cx="1457325" cy="828675"/>
          </a:xfrm>
          <a:prstGeom prst="rect">
            <a:avLst/>
          </a:prstGeom>
        </p:spPr>
      </p:pic>
      <p:pic>
        <p:nvPicPr>
          <p:cNvPr id="12" name="Picture 11">
            <a:extLst>
              <a:ext uri="{FF2B5EF4-FFF2-40B4-BE49-F238E27FC236}">
                <a16:creationId xmlns:a16="http://schemas.microsoft.com/office/drawing/2014/main" id="{93965DDC-A260-B3A2-7F4F-2FA9F95A34E2}"/>
              </a:ext>
            </a:extLst>
          </p:cNvPr>
          <p:cNvPicPr>
            <a:picLocks noChangeAspect="1"/>
          </p:cNvPicPr>
          <p:nvPr/>
        </p:nvPicPr>
        <p:blipFill>
          <a:blip r:embed="rId7"/>
          <a:stretch>
            <a:fillRect/>
          </a:stretch>
        </p:blipFill>
        <p:spPr>
          <a:xfrm>
            <a:off x="3832376" y="3660272"/>
            <a:ext cx="1257300" cy="1504950"/>
          </a:xfrm>
          <a:prstGeom prst="rect">
            <a:avLst/>
          </a:prstGeom>
        </p:spPr>
      </p:pic>
      <p:pic>
        <p:nvPicPr>
          <p:cNvPr id="16" name="Picture 15">
            <a:extLst>
              <a:ext uri="{FF2B5EF4-FFF2-40B4-BE49-F238E27FC236}">
                <a16:creationId xmlns:a16="http://schemas.microsoft.com/office/drawing/2014/main" id="{C6A4BB51-79B4-0332-83FE-9577F049DBD6}"/>
              </a:ext>
            </a:extLst>
          </p:cNvPr>
          <p:cNvPicPr>
            <a:picLocks noChangeAspect="1"/>
          </p:cNvPicPr>
          <p:nvPr/>
        </p:nvPicPr>
        <p:blipFill rotWithShape="1">
          <a:blip r:embed="rId8">
            <a:clrChange>
              <a:clrFrom>
                <a:srgbClr val="FFFFFF"/>
              </a:clrFrom>
              <a:clrTo>
                <a:srgbClr val="FFFFFF">
                  <a:alpha val="0"/>
                </a:srgbClr>
              </a:clrTo>
            </a:clrChange>
          </a:blip>
          <a:srcRect l="3678"/>
          <a:stretch/>
        </p:blipFill>
        <p:spPr>
          <a:xfrm>
            <a:off x="9098880" y="3444969"/>
            <a:ext cx="1422075" cy="1609725"/>
          </a:xfrm>
          <a:prstGeom prst="rect">
            <a:avLst/>
          </a:prstGeom>
        </p:spPr>
      </p:pic>
      <p:pic>
        <p:nvPicPr>
          <p:cNvPr id="18" name="Picture 17">
            <a:extLst>
              <a:ext uri="{FF2B5EF4-FFF2-40B4-BE49-F238E27FC236}">
                <a16:creationId xmlns:a16="http://schemas.microsoft.com/office/drawing/2014/main" id="{E5927842-27E5-B7A0-CD55-D885EEDC60CC}"/>
              </a:ext>
            </a:extLst>
          </p:cNvPr>
          <p:cNvPicPr>
            <a:picLocks noChangeAspect="1"/>
          </p:cNvPicPr>
          <p:nvPr/>
        </p:nvPicPr>
        <p:blipFill>
          <a:blip r:embed="rId9"/>
          <a:stretch>
            <a:fillRect/>
          </a:stretch>
        </p:blipFill>
        <p:spPr>
          <a:xfrm>
            <a:off x="10520955" y="3735144"/>
            <a:ext cx="1085850" cy="838200"/>
          </a:xfrm>
          <a:prstGeom prst="rect">
            <a:avLst/>
          </a:prstGeom>
        </p:spPr>
      </p:pic>
      <p:pic>
        <p:nvPicPr>
          <p:cNvPr id="28" name="Picture 27">
            <a:extLst>
              <a:ext uri="{FF2B5EF4-FFF2-40B4-BE49-F238E27FC236}">
                <a16:creationId xmlns:a16="http://schemas.microsoft.com/office/drawing/2014/main" id="{9809FBA1-0576-7E07-0948-68817749268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252538" y="4703610"/>
            <a:ext cx="10210800" cy="1276350"/>
          </a:xfrm>
          <a:prstGeom prst="rect">
            <a:avLst/>
          </a:prstGeom>
        </p:spPr>
      </p:pic>
      <p:pic>
        <p:nvPicPr>
          <p:cNvPr id="30" name="Picture 29">
            <a:extLst>
              <a:ext uri="{FF2B5EF4-FFF2-40B4-BE49-F238E27FC236}">
                <a16:creationId xmlns:a16="http://schemas.microsoft.com/office/drawing/2014/main" id="{F736C6FB-8398-8476-33AF-D007991B53AE}"/>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098380" y="2026084"/>
            <a:ext cx="4000500" cy="3714750"/>
          </a:xfrm>
          <a:prstGeom prst="rect">
            <a:avLst/>
          </a:prstGeom>
        </p:spPr>
      </p:pic>
      <p:pic>
        <p:nvPicPr>
          <p:cNvPr id="32" name="Picture 31">
            <a:extLst>
              <a:ext uri="{FF2B5EF4-FFF2-40B4-BE49-F238E27FC236}">
                <a16:creationId xmlns:a16="http://schemas.microsoft.com/office/drawing/2014/main" id="{271F39F9-54B1-2526-7C20-B0781C0BDF3E}"/>
              </a:ext>
            </a:extLst>
          </p:cNvPr>
          <p:cNvPicPr>
            <a:picLocks noChangeAspect="1"/>
          </p:cNvPicPr>
          <p:nvPr/>
        </p:nvPicPr>
        <p:blipFill>
          <a:blip r:embed="rId12"/>
          <a:stretch>
            <a:fillRect/>
          </a:stretch>
        </p:blipFill>
        <p:spPr>
          <a:xfrm>
            <a:off x="5966272" y="3848111"/>
            <a:ext cx="542925" cy="704850"/>
          </a:xfrm>
          <a:prstGeom prst="rect">
            <a:avLst/>
          </a:prstGeom>
        </p:spPr>
      </p:pic>
      <p:pic>
        <p:nvPicPr>
          <p:cNvPr id="34" name="Picture 33">
            <a:extLst>
              <a:ext uri="{FF2B5EF4-FFF2-40B4-BE49-F238E27FC236}">
                <a16:creationId xmlns:a16="http://schemas.microsoft.com/office/drawing/2014/main" id="{C7AEC562-B088-6B22-9997-197E90D6ECA1}"/>
              </a:ext>
            </a:extLst>
          </p:cNvPr>
          <p:cNvPicPr>
            <a:picLocks noChangeAspect="1"/>
          </p:cNvPicPr>
          <p:nvPr/>
        </p:nvPicPr>
        <p:blipFill>
          <a:blip r:embed="rId13"/>
          <a:stretch>
            <a:fillRect/>
          </a:stretch>
        </p:blipFill>
        <p:spPr>
          <a:xfrm>
            <a:off x="6366621" y="3232549"/>
            <a:ext cx="514350" cy="695325"/>
          </a:xfrm>
          <a:prstGeom prst="rect">
            <a:avLst/>
          </a:prstGeom>
        </p:spPr>
      </p:pic>
      <p:pic>
        <p:nvPicPr>
          <p:cNvPr id="36" name="Picture 35">
            <a:extLst>
              <a:ext uri="{FF2B5EF4-FFF2-40B4-BE49-F238E27FC236}">
                <a16:creationId xmlns:a16="http://schemas.microsoft.com/office/drawing/2014/main" id="{C0C5F8EC-E58E-C248-8B39-C07673E1AC0C}"/>
              </a:ext>
            </a:extLst>
          </p:cNvPr>
          <p:cNvPicPr>
            <a:picLocks noChangeAspect="1"/>
          </p:cNvPicPr>
          <p:nvPr/>
        </p:nvPicPr>
        <p:blipFill>
          <a:blip r:embed="rId14"/>
          <a:stretch>
            <a:fillRect/>
          </a:stretch>
        </p:blipFill>
        <p:spPr>
          <a:xfrm>
            <a:off x="7016942" y="3337293"/>
            <a:ext cx="504825" cy="685800"/>
          </a:xfrm>
          <a:prstGeom prst="rect">
            <a:avLst/>
          </a:prstGeom>
        </p:spPr>
      </p:pic>
      <p:pic>
        <p:nvPicPr>
          <p:cNvPr id="38" name="Picture 37">
            <a:extLst>
              <a:ext uri="{FF2B5EF4-FFF2-40B4-BE49-F238E27FC236}">
                <a16:creationId xmlns:a16="http://schemas.microsoft.com/office/drawing/2014/main" id="{8E2391F5-C34B-8C02-639D-D0DF28A005A8}"/>
              </a:ext>
            </a:extLst>
          </p:cNvPr>
          <p:cNvPicPr>
            <a:picLocks noChangeAspect="1"/>
          </p:cNvPicPr>
          <p:nvPr/>
        </p:nvPicPr>
        <p:blipFill>
          <a:blip r:embed="rId14"/>
          <a:stretch>
            <a:fillRect/>
          </a:stretch>
        </p:blipFill>
        <p:spPr>
          <a:xfrm>
            <a:off x="7270376" y="4057399"/>
            <a:ext cx="504825" cy="685800"/>
          </a:xfrm>
          <a:prstGeom prst="rect">
            <a:avLst/>
          </a:prstGeom>
        </p:spPr>
      </p:pic>
      <p:pic>
        <p:nvPicPr>
          <p:cNvPr id="40" name="Picture 39">
            <a:extLst>
              <a:ext uri="{FF2B5EF4-FFF2-40B4-BE49-F238E27FC236}">
                <a16:creationId xmlns:a16="http://schemas.microsoft.com/office/drawing/2014/main" id="{33E7194C-DFF2-1D2C-B117-E9A436D3F959}"/>
              </a:ext>
            </a:extLst>
          </p:cNvPr>
          <p:cNvPicPr>
            <a:picLocks noChangeAspect="1"/>
          </p:cNvPicPr>
          <p:nvPr/>
        </p:nvPicPr>
        <p:blipFill>
          <a:blip r:embed="rId14"/>
          <a:stretch>
            <a:fillRect/>
          </a:stretch>
        </p:blipFill>
        <p:spPr>
          <a:xfrm>
            <a:off x="6649511" y="4412747"/>
            <a:ext cx="504825" cy="685800"/>
          </a:xfrm>
          <a:prstGeom prst="rect">
            <a:avLst/>
          </a:prstGeom>
        </p:spPr>
      </p:pic>
      <p:pic>
        <p:nvPicPr>
          <p:cNvPr id="42" name="Picture 41">
            <a:extLst>
              <a:ext uri="{FF2B5EF4-FFF2-40B4-BE49-F238E27FC236}">
                <a16:creationId xmlns:a16="http://schemas.microsoft.com/office/drawing/2014/main" id="{6F88840B-AC4B-A9EC-83A0-53A325306624}"/>
              </a:ext>
            </a:extLst>
          </p:cNvPr>
          <p:cNvPicPr>
            <a:picLocks noChangeAspect="1"/>
          </p:cNvPicPr>
          <p:nvPr/>
        </p:nvPicPr>
        <p:blipFill>
          <a:blip r:embed="rId14">
            <a:duotone>
              <a:schemeClr val="accent5">
                <a:shade val="45000"/>
                <a:satMod val="135000"/>
              </a:schemeClr>
              <a:prstClr val="white"/>
            </a:duotone>
          </a:blip>
          <a:stretch>
            <a:fillRect/>
          </a:stretch>
        </p:blipFill>
        <p:spPr>
          <a:xfrm>
            <a:off x="265452" y="3053233"/>
            <a:ext cx="504825" cy="685800"/>
          </a:xfrm>
          <a:prstGeom prst="rect">
            <a:avLst/>
          </a:prstGeom>
        </p:spPr>
      </p:pic>
      <p:pic>
        <p:nvPicPr>
          <p:cNvPr id="44" name="Picture 43">
            <a:extLst>
              <a:ext uri="{FF2B5EF4-FFF2-40B4-BE49-F238E27FC236}">
                <a16:creationId xmlns:a16="http://schemas.microsoft.com/office/drawing/2014/main" id="{504DAC72-5142-9886-C7CA-614187342812}"/>
              </a:ext>
            </a:extLst>
          </p:cNvPr>
          <p:cNvPicPr>
            <a:picLocks noChangeAspect="1"/>
          </p:cNvPicPr>
          <p:nvPr/>
        </p:nvPicPr>
        <p:blipFill>
          <a:blip r:embed="rId14">
            <a:duotone>
              <a:schemeClr val="accent5">
                <a:shade val="45000"/>
                <a:satMod val="135000"/>
              </a:schemeClr>
              <a:prstClr val="white"/>
            </a:duotone>
          </a:blip>
          <a:stretch>
            <a:fillRect/>
          </a:stretch>
        </p:blipFill>
        <p:spPr>
          <a:xfrm>
            <a:off x="265452" y="2247577"/>
            <a:ext cx="504825" cy="685800"/>
          </a:xfrm>
          <a:prstGeom prst="rect">
            <a:avLst/>
          </a:prstGeom>
        </p:spPr>
      </p:pic>
      <p:pic>
        <p:nvPicPr>
          <p:cNvPr id="46" name="Picture 45">
            <a:extLst>
              <a:ext uri="{FF2B5EF4-FFF2-40B4-BE49-F238E27FC236}">
                <a16:creationId xmlns:a16="http://schemas.microsoft.com/office/drawing/2014/main" id="{53802A19-DA1D-62CC-970F-73BAB817A4ED}"/>
              </a:ext>
            </a:extLst>
          </p:cNvPr>
          <p:cNvPicPr>
            <a:picLocks noChangeAspect="1"/>
          </p:cNvPicPr>
          <p:nvPr/>
        </p:nvPicPr>
        <p:blipFill>
          <a:blip r:embed="rId14">
            <a:duotone>
              <a:schemeClr val="accent5">
                <a:shade val="45000"/>
                <a:satMod val="135000"/>
              </a:schemeClr>
              <a:prstClr val="white"/>
            </a:duotone>
          </a:blip>
          <a:stretch>
            <a:fillRect/>
          </a:stretch>
        </p:blipFill>
        <p:spPr>
          <a:xfrm>
            <a:off x="265452" y="1463267"/>
            <a:ext cx="504825" cy="685800"/>
          </a:xfrm>
          <a:prstGeom prst="rect">
            <a:avLst/>
          </a:prstGeom>
        </p:spPr>
      </p:pic>
      <p:pic>
        <p:nvPicPr>
          <p:cNvPr id="48" name="Picture 47">
            <a:extLst>
              <a:ext uri="{FF2B5EF4-FFF2-40B4-BE49-F238E27FC236}">
                <a16:creationId xmlns:a16="http://schemas.microsoft.com/office/drawing/2014/main" id="{AD22E0E9-D733-4EC9-E96F-F109834FD2AB}"/>
              </a:ext>
            </a:extLst>
          </p:cNvPr>
          <p:cNvPicPr>
            <a:picLocks noChangeAspect="1"/>
          </p:cNvPicPr>
          <p:nvPr/>
        </p:nvPicPr>
        <p:blipFill>
          <a:blip r:embed="rId15">
            <a:duotone>
              <a:schemeClr val="accent4">
                <a:shade val="45000"/>
                <a:satMod val="135000"/>
              </a:schemeClr>
              <a:prstClr val="white"/>
            </a:duotone>
          </a:blip>
          <a:stretch>
            <a:fillRect/>
          </a:stretch>
        </p:blipFill>
        <p:spPr>
          <a:xfrm>
            <a:off x="255927" y="4336547"/>
            <a:ext cx="523875" cy="762000"/>
          </a:xfrm>
          <a:prstGeom prst="rect">
            <a:avLst/>
          </a:prstGeom>
        </p:spPr>
      </p:pic>
      <p:pic>
        <p:nvPicPr>
          <p:cNvPr id="50" name="Picture 49">
            <a:extLst>
              <a:ext uri="{FF2B5EF4-FFF2-40B4-BE49-F238E27FC236}">
                <a16:creationId xmlns:a16="http://schemas.microsoft.com/office/drawing/2014/main" id="{820718BC-B6BD-ABD7-4B16-F81ABB5A5B9A}"/>
              </a:ext>
            </a:extLst>
          </p:cNvPr>
          <p:cNvPicPr>
            <a:picLocks noChangeAspect="1"/>
          </p:cNvPicPr>
          <p:nvPr/>
        </p:nvPicPr>
        <p:blipFill>
          <a:blip r:embed="rId15">
            <a:duotone>
              <a:schemeClr val="accent4">
                <a:shade val="45000"/>
                <a:satMod val="135000"/>
              </a:schemeClr>
              <a:prstClr val="white"/>
            </a:duotone>
          </a:blip>
          <a:stretch>
            <a:fillRect/>
          </a:stretch>
        </p:blipFill>
        <p:spPr>
          <a:xfrm>
            <a:off x="255927" y="5197144"/>
            <a:ext cx="523875" cy="762000"/>
          </a:xfrm>
          <a:prstGeom prst="rect">
            <a:avLst/>
          </a:prstGeom>
        </p:spPr>
      </p:pic>
      <p:sp>
        <p:nvSpPr>
          <p:cNvPr id="52" name="TextBox 51">
            <a:extLst>
              <a:ext uri="{FF2B5EF4-FFF2-40B4-BE49-F238E27FC236}">
                <a16:creationId xmlns:a16="http://schemas.microsoft.com/office/drawing/2014/main" id="{99EF0D94-B66A-80DF-5B90-3CA8C0B9D039}"/>
              </a:ext>
            </a:extLst>
          </p:cNvPr>
          <p:cNvSpPr txBox="1"/>
          <p:nvPr/>
        </p:nvSpPr>
        <p:spPr>
          <a:xfrm>
            <a:off x="-101885" y="791364"/>
            <a:ext cx="1239499" cy="738664"/>
          </a:xfrm>
          <a:prstGeom prst="rect">
            <a:avLst/>
          </a:prstGeom>
          <a:noFill/>
        </p:spPr>
        <p:txBody>
          <a:bodyPr wrap="square" rtlCol="0">
            <a:spAutoFit/>
          </a:bodyPr>
          <a:lstStyle/>
          <a:p>
            <a:pPr algn="ctr"/>
            <a:r>
              <a:rPr lang="en-US" sz="1400" b="1"/>
              <a:t>Panasonic</a:t>
            </a:r>
          </a:p>
          <a:p>
            <a:pPr algn="ctr"/>
            <a:r>
              <a:rPr lang="en-US" sz="1400" b="1"/>
              <a:t>Data Science Team</a:t>
            </a:r>
            <a:endParaRPr lang="en-GB" sz="1400" b="1"/>
          </a:p>
        </p:txBody>
      </p:sp>
      <p:sp>
        <p:nvSpPr>
          <p:cNvPr id="53" name="TextBox 52">
            <a:extLst>
              <a:ext uri="{FF2B5EF4-FFF2-40B4-BE49-F238E27FC236}">
                <a16:creationId xmlns:a16="http://schemas.microsoft.com/office/drawing/2014/main" id="{B976691F-A46B-8219-FFB6-6A52F2E00224}"/>
              </a:ext>
            </a:extLst>
          </p:cNvPr>
          <p:cNvSpPr txBox="1"/>
          <p:nvPr/>
        </p:nvSpPr>
        <p:spPr>
          <a:xfrm>
            <a:off x="-15788" y="4082926"/>
            <a:ext cx="1067304" cy="276999"/>
          </a:xfrm>
          <a:prstGeom prst="rect">
            <a:avLst/>
          </a:prstGeom>
          <a:noFill/>
        </p:spPr>
        <p:txBody>
          <a:bodyPr wrap="square" rtlCol="0">
            <a:spAutoFit/>
          </a:bodyPr>
          <a:lstStyle/>
          <a:p>
            <a:pPr algn="ctr"/>
            <a:r>
              <a:rPr lang="en-US" sz="1200" b="1"/>
              <a:t>NUS Mentors</a:t>
            </a:r>
            <a:endParaRPr lang="en-GB" sz="1200" b="1"/>
          </a:p>
        </p:txBody>
      </p:sp>
      <p:sp>
        <p:nvSpPr>
          <p:cNvPr id="54" name="TextBox 53">
            <a:extLst>
              <a:ext uri="{FF2B5EF4-FFF2-40B4-BE49-F238E27FC236}">
                <a16:creationId xmlns:a16="http://schemas.microsoft.com/office/drawing/2014/main" id="{51F82A42-F48A-5AE8-9443-3869994B23DF}"/>
              </a:ext>
            </a:extLst>
          </p:cNvPr>
          <p:cNvSpPr txBox="1"/>
          <p:nvPr/>
        </p:nvSpPr>
        <p:spPr>
          <a:xfrm>
            <a:off x="-535" y="2030241"/>
            <a:ext cx="1036799" cy="276999"/>
          </a:xfrm>
          <a:prstGeom prst="rect">
            <a:avLst/>
          </a:prstGeom>
          <a:noFill/>
        </p:spPr>
        <p:txBody>
          <a:bodyPr wrap="square" rtlCol="0">
            <a:spAutoFit/>
          </a:bodyPr>
          <a:lstStyle/>
          <a:p>
            <a:pPr algn="ctr"/>
            <a:r>
              <a:rPr lang="en-US" sz="1200" err="1"/>
              <a:t>Debdeep</a:t>
            </a:r>
            <a:endParaRPr lang="en-GB" sz="1200"/>
          </a:p>
        </p:txBody>
      </p:sp>
      <p:sp>
        <p:nvSpPr>
          <p:cNvPr id="55" name="TextBox 54">
            <a:extLst>
              <a:ext uri="{FF2B5EF4-FFF2-40B4-BE49-F238E27FC236}">
                <a16:creationId xmlns:a16="http://schemas.microsoft.com/office/drawing/2014/main" id="{B418A67C-13C3-BD64-2B30-83145EE99EB7}"/>
              </a:ext>
            </a:extLst>
          </p:cNvPr>
          <p:cNvSpPr txBox="1"/>
          <p:nvPr/>
        </p:nvSpPr>
        <p:spPr>
          <a:xfrm>
            <a:off x="-535" y="2821153"/>
            <a:ext cx="1036799" cy="276999"/>
          </a:xfrm>
          <a:prstGeom prst="rect">
            <a:avLst/>
          </a:prstGeom>
          <a:noFill/>
        </p:spPr>
        <p:txBody>
          <a:bodyPr wrap="square" rtlCol="0">
            <a:spAutoFit/>
          </a:bodyPr>
          <a:lstStyle/>
          <a:p>
            <a:pPr algn="ctr"/>
            <a:r>
              <a:rPr lang="en-US" sz="1200" err="1"/>
              <a:t>YiZhou</a:t>
            </a:r>
            <a:endParaRPr lang="en-GB" sz="1200"/>
          </a:p>
        </p:txBody>
      </p:sp>
      <p:sp>
        <p:nvSpPr>
          <p:cNvPr id="56" name="TextBox 55">
            <a:extLst>
              <a:ext uri="{FF2B5EF4-FFF2-40B4-BE49-F238E27FC236}">
                <a16:creationId xmlns:a16="http://schemas.microsoft.com/office/drawing/2014/main" id="{F1608CB0-062C-6116-FD13-51CE3C2E6050}"/>
              </a:ext>
            </a:extLst>
          </p:cNvPr>
          <p:cNvSpPr txBox="1"/>
          <p:nvPr/>
        </p:nvSpPr>
        <p:spPr>
          <a:xfrm>
            <a:off x="-535" y="3638275"/>
            <a:ext cx="1036799" cy="276999"/>
          </a:xfrm>
          <a:prstGeom prst="rect">
            <a:avLst/>
          </a:prstGeom>
          <a:noFill/>
        </p:spPr>
        <p:txBody>
          <a:bodyPr wrap="square" rtlCol="0">
            <a:spAutoFit/>
          </a:bodyPr>
          <a:lstStyle/>
          <a:p>
            <a:pPr algn="ctr"/>
            <a:r>
              <a:rPr lang="en-US" sz="1200"/>
              <a:t>Gayathri</a:t>
            </a:r>
            <a:endParaRPr lang="en-GB" sz="1200"/>
          </a:p>
        </p:txBody>
      </p:sp>
      <p:sp>
        <p:nvSpPr>
          <p:cNvPr id="57" name="TextBox 56">
            <a:extLst>
              <a:ext uri="{FF2B5EF4-FFF2-40B4-BE49-F238E27FC236}">
                <a16:creationId xmlns:a16="http://schemas.microsoft.com/office/drawing/2014/main" id="{DF6F4610-6438-89DF-14A4-854700D0FE7A}"/>
              </a:ext>
            </a:extLst>
          </p:cNvPr>
          <p:cNvSpPr txBox="1"/>
          <p:nvPr/>
        </p:nvSpPr>
        <p:spPr>
          <a:xfrm>
            <a:off x="-535" y="4945707"/>
            <a:ext cx="1036799" cy="276999"/>
          </a:xfrm>
          <a:prstGeom prst="rect">
            <a:avLst/>
          </a:prstGeom>
          <a:noFill/>
        </p:spPr>
        <p:txBody>
          <a:bodyPr wrap="square" rtlCol="0">
            <a:spAutoFit/>
          </a:bodyPr>
          <a:lstStyle/>
          <a:p>
            <a:pPr algn="ctr"/>
            <a:r>
              <a:rPr lang="en-US" sz="1200"/>
              <a:t>Jon</a:t>
            </a:r>
            <a:endParaRPr lang="en-GB" sz="1200"/>
          </a:p>
        </p:txBody>
      </p:sp>
      <p:sp>
        <p:nvSpPr>
          <p:cNvPr id="58" name="TextBox 57">
            <a:extLst>
              <a:ext uri="{FF2B5EF4-FFF2-40B4-BE49-F238E27FC236}">
                <a16:creationId xmlns:a16="http://schemas.microsoft.com/office/drawing/2014/main" id="{F9C5D0A3-5957-4537-91A0-BA30166C0B14}"/>
              </a:ext>
            </a:extLst>
          </p:cNvPr>
          <p:cNvSpPr txBox="1"/>
          <p:nvPr/>
        </p:nvSpPr>
        <p:spPr>
          <a:xfrm>
            <a:off x="-535" y="5852589"/>
            <a:ext cx="1036799" cy="276999"/>
          </a:xfrm>
          <a:prstGeom prst="rect">
            <a:avLst/>
          </a:prstGeom>
          <a:noFill/>
        </p:spPr>
        <p:txBody>
          <a:bodyPr wrap="square" rtlCol="0">
            <a:spAutoFit/>
          </a:bodyPr>
          <a:lstStyle/>
          <a:p>
            <a:pPr algn="ctr"/>
            <a:r>
              <a:rPr lang="en-US" sz="1200" err="1"/>
              <a:t>Chye</a:t>
            </a:r>
            <a:r>
              <a:rPr lang="en-US" sz="1200"/>
              <a:t> </a:t>
            </a:r>
            <a:r>
              <a:rPr lang="en-US" sz="1200" err="1"/>
              <a:t>Joo</a:t>
            </a:r>
            <a:endParaRPr lang="en-GB" sz="1200"/>
          </a:p>
        </p:txBody>
      </p:sp>
      <p:sp>
        <p:nvSpPr>
          <p:cNvPr id="59" name="TextBox 58">
            <a:extLst>
              <a:ext uri="{FF2B5EF4-FFF2-40B4-BE49-F238E27FC236}">
                <a16:creationId xmlns:a16="http://schemas.microsoft.com/office/drawing/2014/main" id="{EFD22B70-4E14-6E91-EEF8-DA2E7D4B8BEC}"/>
              </a:ext>
            </a:extLst>
          </p:cNvPr>
          <p:cNvSpPr txBox="1"/>
          <p:nvPr/>
        </p:nvSpPr>
        <p:spPr>
          <a:xfrm>
            <a:off x="5740297" y="4440548"/>
            <a:ext cx="1036799" cy="276999"/>
          </a:xfrm>
          <a:prstGeom prst="rect">
            <a:avLst/>
          </a:prstGeom>
          <a:noFill/>
        </p:spPr>
        <p:txBody>
          <a:bodyPr wrap="square" rtlCol="0">
            <a:spAutoFit/>
          </a:bodyPr>
          <a:lstStyle/>
          <a:p>
            <a:pPr algn="ctr"/>
            <a:r>
              <a:rPr lang="en-US" sz="1200"/>
              <a:t>Nicole</a:t>
            </a:r>
            <a:endParaRPr lang="en-GB" sz="1200"/>
          </a:p>
        </p:txBody>
      </p:sp>
      <p:sp>
        <p:nvSpPr>
          <p:cNvPr id="60" name="TextBox 59">
            <a:extLst>
              <a:ext uri="{FF2B5EF4-FFF2-40B4-BE49-F238E27FC236}">
                <a16:creationId xmlns:a16="http://schemas.microsoft.com/office/drawing/2014/main" id="{0EC3998F-EB65-DB13-8311-9D808D59346D}"/>
              </a:ext>
            </a:extLst>
          </p:cNvPr>
          <p:cNvSpPr txBox="1"/>
          <p:nvPr/>
        </p:nvSpPr>
        <p:spPr>
          <a:xfrm>
            <a:off x="6105396" y="3802421"/>
            <a:ext cx="1036799" cy="276999"/>
          </a:xfrm>
          <a:prstGeom prst="rect">
            <a:avLst/>
          </a:prstGeom>
          <a:noFill/>
        </p:spPr>
        <p:txBody>
          <a:bodyPr wrap="square" rtlCol="0">
            <a:spAutoFit/>
          </a:bodyPr>
          <a:lstStyle/>
          <a:p>
            <a:pPr algn="ctr"/>
            <a:r>
              <a:rPr lang="en-US" sz="1200"/>
              <a:t>Jeremy</a:t>
            </a:r>
            <a:endParaRPr lang="en-GB" sz="1200"/>
          </a:p>
        </p:txBody>
      </p:sp>
      <p:sp>
        <p:nvSpPr>
          <p:cNvPr id="61" name="TextBox 60">
            <a:extLst>
              <a:ext uri="{FF2B5EF4-FFF2-40B4-BE49-F238E27FC236}">
                <a16:creationId xmlns:a16="http://schemas.microsoft.com/office/drawing/2014/main" id="{D72428AF-8243-852B-D173-576E73785AF3}"/>
              </a:ext>
            </a:extLst>
          </p:cNvPr>
          <p:cNvSpPr txBox="1"/>
          <p:nvPr/>
        </p:nvSpPr>
        <p:spPr>
          <a:xfrm>
            <a:off x="6734422" y="3909724"/>
            <a:ext cx="1036799" cy="276999"/>
          </a:xfrm>
          <a:prstGeom prst="rect">
            <a:avLst/>
          </a:prstGeom>
          <a:noFill/>
        </p:spPr>
        <p:txBody>
          <a:bodyPr wrap="square" rtlCol="0">
            <a:spAutoFit/>
          </a:bodyPr>
          <a:lstStyle/>
          <a:p>
            <a:pPr algn="ctr"/>
            <a:r>
              <a:rPr lang="en-US" sz="1200"/>
              <a:t>Maggie</a:t>
            </a:r>
            <a:endParaRPr lang="en-GB" sz="1200"/>
          </a:p>
        </p:txBody>
      </p:sp>
      <p:sp>
        <p:nvSpPr>
          <p:cNvPr id="62" name="TextBox 61">
            <a:extLst>
              <a:ext uri="{FF2B5EF4-FFF2-40B4-BE49-F238E27FC236}">
                <a16:creationId xmlns:a16="http://schemas.microsoft.com/office/drawing/2014/main" id="{E6574297-820E-0435-F210-7D2DE68551A2}"/>
              </a:ext>
            </a:extLst>
          </p:cNvPr>
          <p:cNvSpPr txBox="1"/>
          <p:nvPr/>
        </p:nvSpPr>
        <p:spPr>
          <a:xfrm>
            <a:off x="6993370" y="4604699"/>
            <a:ext cx="1036799" cy="276999"/>
          </a:xfrm>
          <a:prstGeom prst="rect">
            <a:avLst/>
          </a:prstGeom>
          <a:noFill/>
        </p:spPr>
        <p:txBody>
          <a:bodyPr wrap="square" rtlCol="0">
            <a:spAutoFit/>
          </a:bodyPr>
          <a:lstStyle/>
          <a:p>
            <a:pPr algn="ctr"/>
            <a:r>
              <a:rPr lang="en-US" sz="1200"/>
              <a:t>Adam</a:t>
            </a:r>
            <a:endParaRPr lang="en-GB" sz="1200"/>
          </a:p>
        </p:txBody>
      </p:sp>
      <p:sp>
        <p:nvSpPr>
          <p:cNvPr id="63" name="TextBox 62">
            <a:extLst>
              <a:ext uri="{FF2B5EF4-FFF2-40B4-BE49-F238E27FC236}">
                <a16:creationId xmlns:a16="http://schemas.microsoft.com/office/drawing/2014/main" id="{9F66F487-6E05-7CF0-BDB4-A490BDBCE1D9}"/>
              </a:ext>
            </a:extLst>
          </p:cNvPr>
          <p:cNvSpPr txBox="1"/>
          <p:nvPr/>
        </p:nvSpPr>
        <p:spPr>
          <a:xfrm>
            <a:off x="6413355" y="4984898"/>
            <a:ext cx="1036799" cy="276999"/>
          </a:xfrm>
          <a:prstGeom prst="rect">
            <a:avLst/>
          </a:prstGeom>
          <a:noFill/>
        </p:spPr>
        <p:txBody>
          <a:bodyPr wrap="square" rtlCol="0">
            <a:spAutoFit/>
          </a:bodyPr>
          <a:lstStyle/>
          <a:p>
            <a:pPr algn="ctr"/>
            <a:r>
              <a:rPr lang="en-US" sz="1200"/>
              <a:t>Beatrice</a:t>
            </a:r>
            <a:endParaRPr lang="en-GB" sz="1200"/>
          </a:p>
        </p:txBody>
      </p:sp>
    </p:spTree>
    <p:extLst>
      <p:ext uri="{BB962C8B-B14F-4D97-AF65-F5344CB8AC3E}">
        <p14:creationId xmlns:p14="http://schemas.microsoft.com/office/powerpoint/2010/main" val="23421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52" grpId="0"/>
      <p:bldP spid="53" grpId="0"/>
      <p:bldP spid="54" grpId="0"/>
      <p:bldP spid="55" grpId="0"/>
      <p:bldP spid="56" grpId="0"/>
      <p:bldP spid="57" grpId="0"/>
      <p:bldP spid="58" grpId="0"/>
      <p:bldP spid="59" grpId="0"/>
      <p:bldP spid="60" grpId="0"/>
      <p:bldP spid="61" grpId="0"/>
      <p:bldP spid="62" grpId="0"/>
      <p:bldP spid="63" grpId="0"/>
    </p:bldLst>
  </p:timing>
</p:sld>
</file>

<file path=ppt/theme/theme1.xml><?xml version="1.0" encoding="utf-8"?>
<a:theme xmlns:a="http://schemas.openxmlformats.org/drawingml/2006/main" name="Theme1">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67E218FB-F05D-41BA-BDC6-47ABF42AE122}" vid="{EA3F045E-E75D-427B-98FF-37720DDA79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d887966-e808-4fd3-823b-51910cd41451">
      <Terms xmlns="http://schemas.microsoft.com/office/infopath/2007/PartnerControls"/>
    </lcf76f155ced4ddcb4097134ff3c332f>
    <TaxCatchAll xmlns="83799388-00d2-44a7-9951-77bc801904e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9AF844B74D4E744B0F2DB868AF0DBD7" ma:contentTypeVersion="12" ma:contentTypeDescription="Create a new document." ma:contentTypeScope="" ma:versionID="ad1713c070ca4e305adc54973ba8dfad">
  <xsd:schema xmlns:xsd="http://www.w3.org/2001/XMLSchema" xmlns:xs="http://www.w3.org/2001/XMLSchema" xmlns:p="http://schemas.microsoft.com/office/2006/metadata/properties" xmlns:ns2="0d887966-e808-4fd3-823b-51910cd41451" xmlns:ns3="83799388-00d2-44a7-9951-77bc801904e8" targetNamespace="http://schemas.microsoft.com/office/2006/metadata/properties" ma:root="true" ma:fieldsID="497903d7b9332852126264ae5fc3111e" ns2:_="" ns3:_="">
    <xsd:import namespace="0d887966-e808-4fd3-823b-51910cd41451"/>
    <xsd:import namespace="83799388-00d2-44a7-9951-77bc801904e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887966-e808-4fd3-823b-51910cd414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0cca7581-5256-458a-b218-643d9525617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3799388-00d2-44a7-9951-77bc801904e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c1a7552-7088-4bc2-a57f-b9b4446acb89}" ma:internalName="TaxCatchAll" ma:showField="CatchAllData" ma:web="83799388-00d2-44a7-9951-77bc801904e8">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D02E83-FD14-4EDC-8DD8-A2F4E4DF63A1}">
  <ds:schemaRefs>
    <ds:schemaRef ds:uri="http://schemas.microsoft.com/sharepoint/v3/contenttype/forms"/>
  </ds:schemaRefs>
</ds:datastoreItem>
</file>

<file path=customXml/itemProps2.xml><?xml version="1.0" encoding="utf-8"?>
<ds:datastoreItem xmlns:ds="http://schemas.openxmlformats.org/officeDocument/2006/customXml" ds:itemID="{A8E5F165-22A2-4BD6-BDB3-35B803C92C37}">
  <ds:schemaRefs>
    <ds:schemaRef ds:uri="http://purl.org/dc/elements/1.1/"/>
    <ds:schemaRef ds:uri="http://purl.org/dc/terms/"/>
    <ds:schemaRef ds:uri="http://purl.org/dc/dcmitype/"/>
    <ds:schemaRef ds:uri="http://schemas.microsoft.com/office/2006/metadata/properties"/>
    <ds:schemaRef ds:uri="http://schemas.microsoft.com/office/2006/documentManagement/types"/>
    <ds:schemaRef ds:uri="83799388-00d2-44a7-9951-77bc801904e8"/>
    <ds:schemaRef ds:uri="http://www.w3.org/XML/1998/namespace"/>
    <ds:schemaRef ds:uri="http://schemas.openxmlformats.org/package/2006/metadata/core-properties"/>
    <ds:schemaRef ds:uri="http://schemas.microsoft.com/office/infopath/2007/PartnerControls"/>
    <ds:schemaRef ds:uri="0d887966-e808-4fd3-823b-51910cd41451"/>
  </ds:schemaRefs>
</ds:datastoreItem>
</file>

<file path=customXml/itemProps3.xml><?xml version="1.0" encoding="utf-8"?>
<ds:datastoreItem xmlns:ds="http://schemas.openxmlformats.org/officeDocument/2006/customXml" ds:itemID="{10D4C773-64CD-49CC-A2E9-3FD00DEABC78}">
  <ds:schemaRefs>
    <ds:schemaRef ds:uri="0d887966-e808-4fd3-823b-51910cd41451"/>
    <ds:schemaRef ds:uri="83799388-00d2-44a7-9951-77bc801904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TotalTime>
  <Words>3224</Words>
  <Application>Microsoft Office PowerPoint</Application>
  <PresentationFormat>Widescreen</PresentationFormat>
  <Paragraphs>380</Paragraphs>
  <Slides>21</Slides>
  <Notes>20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McKinsey Sans</vt:lpstr>
      <vt:lpstr>Arial</vt:lpstr>
      <vt:lpstr>Arial</vt:lpstr>
      <vt:lpstr>Calibri</vt:lpstr>
      <vt:lpstr>Raleway</vt:lpstr>
      <vt:lpstr>Roboto</vt:lpstr>
      <vt:lpstr>Tenorite</vt:lpstr>
      <vt:lpstr>Theme1</vt:lpstr>
      <vt:lpstr>PowerPoint Presentation</vt:lpstr>
      <vt:lpstr>Team MEMBERS</vt:lpstr>
      <vt:lpstr>PowerPoint Presentation</vt:lpstr>
      <vt:lpstr>PERSONA</vt:lpstr>
      <vt:lpstr>Value Proposition</vt:lpstr>
      <vt:lpstr>Variables affecting Demand forecast</vt:lpstr>
      <vt:lpstr>PowerPoint Presentation</vt:lpstr>
      <vt:lpstr>Project Implementation</vt:lpstr>
      <vt:lpstr>Kaizen Continuous Improvement</vt:lpstr>
      <vt:lpstr>PowerPoint Presentation</vt:lpstr>
      <vt:lpstr>PowerPoint Presentation</vt:lpstr>
      <vt:lpstr>MIRAI Process Flow</vt:lpstr>
      <vt:lpstr>PowerPoint Presentation</vt:lpstr>
      <vt:lpstr>PowerPoint Presentation</vt:lpstr>
      <vt:lpstr>Link to Code and model</vt:lpstr>
      <vt:lpstr>Economic Value</vt:lpstr>
      <vt:lpstr>PowerPoint Presentation</vt:lpstr>
      <vt:lpstr>PowerPoint Presentation</vt:lpstr>
      <vt:lpstr>Value chain analysis</vt:lpstr>
      <vt:lpstr>PowerPoint Presentation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TEOH</dc:creator>
  <cp:lastModifiedBy>NICOLE TEOH</cp:lastModifiedBy>
  <cp:revision>3</cp:revision>
  <dcterms:created xsi:type="dcterms:W3CDTF">2022-10-10T07:02:09Z</dcterms:created>
  <dcterms:modified xsi:type="dcterms:W3CDTF">2023-01-03T04:12:13Z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0x01010089AF844B74D4E744B0F2DB868AF0DBD7</vt:lpwstr>
  </property>
  <property fmtid="{D5CDD505-2E9C-101B-9397-08002B2CF9AE}" pid="3" name="MediaServiceImageTags">
    <vt:lpwstr/>
  </property>
</Properties>
</file>